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sldIdLst>
    <p:sldId id="256" r:id="rId2"/>
    <p:sldId id="334" r:id="rId3"/>
    <p:sldId id="332" r:id="rId4"/>
    <p:sldId id="257" r:id="rId5"/>
    <p:sldId id="266" r:id="rId6"/>
    <p:sldId id="331" r:id="rId7"/>
    <p:sldId id="33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232" y="2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C98F-80F6-4C73-19FA-B681EE18F6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CAD427-AA34-0711-FF46-26874016AF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87D162-FB94-C41F-3A78-2D64465095E4}"/>
              </a:ext>
            </a:extLst>
          </p:cNvPr>
          <p:cNvSpPr>
            <a:spLocks noGrp="1"/>
          </p:cNvSpPr>
          <p:nvPr>
            <p:ph type="dt" sz="half" idx="10"/>
          </p:nvPr>
        </p:nvSpPr>
        <p:spPr/>
        <p:txBody>
          <a:bodyPr/>
          <a:lstStyle/>
          <a:p>
            <a:fld id="{B354A6D5-B1F0-44BE-91B9-5000720EA90B}" type="datetimeFigureOut">
              <a:rPr lang="en-US" smtClean="0"/>
              <a:t>6/5/2023</a:t>
            </a:fld>
            <a:endParaRPr lang="en-US"/>
          </a:p>
        </p:txBody>
      </p:sp>
      <p:sp>
        <p:nvSpPr>
          <p:cNvPr id="5" name="Footer Placeholder 4">
            <a:extLst>
              <a:ext uri="{FF2B5EF4-FFF2-40B4-BE49-F238E27FC236}">
                <a16:creationId xmlns:a16="http://schemas.microsoft.com/office/drawing/2014/main" id="{ED81A776-40F8-7524-70DE-1FA05B540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F6A8D-9149-48CB-DD3C-CC1F0434EDC0}"/>
              </a:ext>
            </a:extLst>
          </p:cNvPr>
          <p:cNvSpPr>
            <a:spLocks noGrp="1"/>
          </p:cNvSpPr>
          <p:nvPr>
            <p:ph type="sldNum" sz="quarter" idx="12"/>
          </p:nvPr>
        </p:nvSpPr>
        <p:spPr/>
        <p:txBody>
          <a:bodyPr/>
          <a:lstStyle/>
          <a:p>
            <a:fld id="{F77F80E0-0B47-48FB-9D20-850502F4D2BA}" type="slidenum">
              <a:rPr lang="en-US" smtClean="0"/>
              <a:t>‹#›</a:t>
            </a:fld>
            <a:endParaRPr lang="en-US"/>
          </a:p>
        </p:txBody>
      </p:sp>
    </p:spTree>
    <p:extLst>
      <p:ext uri="{BB962C8B-B14F-4D97-AF65-F5344CB8AC3E}">
        <p14:creationId xmlns:p14="http://schemas.microsoft.com/office/powerpoint/2010/main" val="286566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E20E-6F30-96C1-8ED3-C286C1637E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33C048-1E59-EBD6-3777-A13B9F220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4E761C-60F0-5EBC-CBF4-A4CAEF47BCD1}"/>
              </a:ext>
            </a:extLst>
          </p:cNvPr>
          <p:cNvSpPr>
            <a:spLocks noGrp="1"/>
          </p:cNvSpPr>
          <p:nvPr>
            <p:ph type="dt" sz="half" idx="10"/>
          </p:nvPr>
        </p:nvSpPr>
        <p:spPr/>
        <p:txBody>
          <a:bodyPr/>
          <a:lstStyle/>
          <a:p>
            <a:fld id="{B354A6D5-B1F0-44BE-91B9-5000720EA90B}" type="datetimeFigureOut">
              <a:rPr lang="en-US" smtClean="0"/>
              <a:t>6/5/2023</a:t>
            </a:fld>
            <a:endParaRPr lang="en-US"/>
          </a:p>
        </p:txBody>
      </p:sp>
      <p:sp>
        <p:nvSpPr>
          <p:cNvPr id="5" name="Footer Placeholder 4">
            <a:extLst>
              <a:ext uri="{FF2B5EF4-FFF2-40B4-BE49-F238E27FC236}">
                <a16:creationId xmlns:a16="http://schemas.microsoft.com/office/drawing/2014/main" id="{7996469C-F599-EF04-6B47-7E0B9D952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1B1E8-90BC-8B9C-6970-F2A9318969C0}"/>
              </a:ext>
            </a:extLst>
          </p:cNvPr>
          <p:cNvSpPr>
            <a:spLocks noGrp="1"/>
          </p:cNvSpPr>
          <p:nvPr>
            <p:ph type="sldNum" sz="quarter" idx="12"/>
          </p:nvPr>
        </p:nvSpPr>
        <p:spPr/>
        <p:txBody>
          <a:bodyPr/>
          <a:lstStyle/>
          <a:p>
            <a:fld id="{F77F80E0-0B47-48FB-9D20-850502F4D2BA}" type="slidenum">
              <a:rPr lang="en-US" smtClean="0"/>
              <a:t>‹#›</a:t>
            </a:fld>
            <a:endParaRPr lang="en-US"/>
          </a:p>
        </p:txBody>
      </p:sp>
    </p:spTree>
    <p:extLst>
      <p:ext uri="{BB962C8B-B14F-4D97-AF65-F5344CB8AC3E}">
        <p14:creationId xmlns:p14="http://schemas.microsoft.com/office/powerpoint/2010/main" val="399239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CA45EC-1F28-A3B9-C2EA-1AA4F2AD58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35BBB4-DF29-4F79-BD8B-BD8B03028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C29EB-C418-DB96-AA42-F11EB527F40D}"/>
              </a:ext>
            </a:extLst>
          </p:cNvPr>
          <p:cNvSpPr>
            <a:spLocks noGrp="1"/>
          </p:cNvSpPr>
          <p:nvPr>
            <p:ph type="dt" sz="half" idx="10"/>
          </p:nvPr>
        </p:nvSpPr>
        <p:spPr/>
        <p:txBody>
          <a:bodyPr/>
          <a:lstStyle/>
          <a:p>
            <a:fld id="{B354A6D5-B1F0-44BE-91B9-5000720EA90B}" type="datetimeFigureOut">
              <a:rPr lang="en-US" smtClean="0"/>
              <a:t>6/5/2023</a:t>
            </a:fld>
            <a:endParaRPr lang="en-US"/>
          </a:p>
        </p:txBody>
      </p:sp>
      <p:sp>
        <p:nvSpPr>
          <p:cNvPr id="5" name="Footer Placeholder 4">
            <a:extLst>
              <a:ext uri="{FF2B5EF4-FFF2-40B4-BE49-F238E27FC236}">
                <a16:creationId xmlns:a16="http://schemas.microsoft.com/office/drawing/2014/main" id="{0B39E3E4-47AB-FED3-9988-547F51FEA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F6011-D5CB-884D-EB55-FE98AE93703D}"/>
              </a:ext>
            </a:extLst>
          </p:cNvPr>
          <p:cNvSpPr>
            <a:spLocks noGrp="1"/>
          </p:cNvSpPr>
          <p:nvPr>
            <p:ph type="sldNum" sz="quarter" idx="12"/>
          </p:nvPr>
        </p:nvSpPr>
        <p:spPr/>
        <p:txBody>
          <a:bodyPr/>
          <a:lstStyle/>
          <a:p>
            <a:fld id="{F77F80E0-0B47-48FB-9D20-850502F4D2BA}" type="slidenum">
              <a:rPr lang="en-US" smtClean="0"/>
              <a:t>‹#›</a:t>
            </a:fld>
            <a:endParaRPr lang="en-US"/>
          </a:p>
        </p:txBody>
      </p:sp>
    </p:spTree>
    <p:extLst>
      <p:ext uri="{BB962C8B-B14F-4D97-AF65-F5344CB8AC3E}">
        <p14:creationId xmlns:p14="http://schemas.microsoft.com/office/powerpoint/2010/main" val="210094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2D1E-3C27-AB59-E73A-488FF8BB64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CDD949-39E7-EBDC-4657-1BAD482C25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A164E-598F-4130-9E57-3B03642C7955}"/>
              </a:ext>
            </a:extLst>
          </p:cNvPr>
          <p:cNvSpPr>
            <a:spLocks noGrp="1"/>
          </p:cNvSpPr>
          <p:nvPr>
            <p:ph type="dt" sz="half" idx="10"/>
          </p:nvPr>
        </p:nvSpPr>
        <p:spPr/>
        <p:txBody>
          <a:bodyPr/>
          <a:lstStyle/>
          <a:p>
            <a:fld id="{B354A6D5-B1F0-44BE-91B9-5000720EA90B}" type="datetimeFigureOut">
              <a:rPr lang="en-US" smtClean="0"/>
              <a:t>6/5/2023</a:t>
            </a:fld>
            <a:endParaRPr lang="en-US"/>
          </a:p>
        </p:txBody>
      </p:sp>
      <p:sp>
        <p:nvSpPr>
          <p:cNvPr id="5" name="Footer Placeholder 4">
            <a:extLst>
              <a:ext uri="{FF2B5EF4-FFF2-40B4-BE49-F238E27FC236}">
                <a16:creationId xmlns:a16="http://schemas.microsoft.com/office/drawing/2014/main" id="{661B2783-CB27-006E-022C-D31FACEA4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8F777-A0C6-94ED-1924-791C30E890D6}"/>
              </a:ext>
            </a:extLst>
          </p:cNvPr>
          <p:cNvSpPr>
            <a:spLocks noGrp="1"/>
          </p:cNvSpPr>
          <p:nvPr>
            <p:ph type="sldNum" sz="quarter" idx="12"/>
          </p:nvPr>
        </p:nvSpPr>
        <p:spPr/>
        <p:txBody>
          <a:bodyPr/>
          <a:lstStyle/>
          <a:p>
            <a:fld id="{F77F80E0-0B47-48FB-9D20-850502F4D2BA}" type="slidenum">
              <a:rPr lang="en-US" smtClean="0"/>
              <a:t>‹#›</a:t>
            </a:fld>
            <a:endParaRPr lang="en-US"/>
          </a:p>
        </p:txBody>
      </p:sp>
    </p:spTree>
    <p:extLst>
      <p:ext uri="{BB962C8B-B14F-4D97-AF65-F5344CB8AC3E}">
        <p14:creationId xmlns:p14="http://schemas.microsoft.com/office/powerpoint/2010/main" val="229202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7413-BDB2-CA47-2D84-C76D9BD82A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C43D09-BCC5-FEC2-6179-FBBF6820E0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4C8A0-6800-2A80-6400-6181C78EE66E}"/>
              </a:ext>
            </a:extLst>
          </p:cNvPr>
          <p:cNvSpPr>
            <a:spLocks noGrp="1"/>
          </p:cNvSpPr>
          <p:nvPr>
            <p:ph type="dt" sz="half" idx="10"/>
          </p:nvPr>
        </p:nvSpPr>
        <p:spPr/>
        <p:txBody>
          <a:bodyPr/>
          <a:lstStyle/>
          <a:p>
            <a:fld id="{B354A6D5-B1F0-44BE-91B9-5000720EA90B}" type="datetimeFigureOut">
              <a:rPr lang="en-US" smtClean="0"/>
              <a:t>6/5/2023</a:t>
            </a:fld>
            <a:endParaRPr lang="en-US"/>
          </a:p>
        </p:txBody>
      </p:sp>
      <p:sp>
        <p:nvSpPr>
          <p:cNvPr id="5" name="Footer Placeholder 4">
            <a:extLst>
              <a:ext uri="{FF2B5EF4-FFF2-40B4-BE49-F238E27FC236}">
                <a16:creationId xmlns:a16="http://schemas.microsoft.com/office/drawing/2014/main" id="{25A1789A-B319-1A60-FFDE-DDB449DEC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79DD2-E6A0-0F14-EDD3-30262913E3C6}"/>
              </a:ext>
            </a:extLst>
          </p:cNvPr>
          <p:cNvSpPr>
            <a:spLocks noGrp="1"/>
          </p:cNvSpPr>
          <p:nvPr>
            <p:ph type="sldNum" sz="quarter" idx="12"/>
          </p:nvPr>
        </p:nvSpPr>
        <p:spPr/>
        <p:txBody>
          <a:bodyPr/>
          <a:lstStyle/>
          <a:p>
            <a:fld id="{F77F80E0-0B47-48FB-9D20-850502F4D2BA}" type="slidenum">
              <a:rPr lang="en-US" smtClean="0"/>
              <a:t>‹#›</a:t>
            </a:fld>
            <a:endParaRPr lang="en-US"/>
          </a:p>
        </p:txBody>
      </p:sp>
    </p:spTree>
    <p:extLst>
      <p:ext uri="{BB962C8B-B14F-4D97-AF65-F5344CB8AC3E}">
        <p14:creationId xmlns:p14="http://schemas.microsoft.com/office/powerpoint/2010/main" val="243284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7CAE-BD76-62E8-5CA6-574134B543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169DC-184A-42BD-AB56-2197DFB21C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7A9238-B7A4-C18E-1EB9-356B071488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FC83FF-DB63-1814-B9F6-449008BECC53}"/>
              </a:ext>
            </a:extLst>
          </p:cNvPr>
          <p:cNvSpPr>
            <a:spLocks noGrp="1"/>
          </p:cNvSpPr>
          <p:nvPr>
            <p:ph type="dt" sz="half" idx="10"/>
          </p:nvPr>
        </p:nvSpPr>
        <p:spPr/>
        <p:txBody>
          <a:bodyPr/>
          <a:lstStyle/>
          <a:p>
            <a:fld id="{B354A6D5-B1F0-44BE-91B9-5000720EA90B}" type="datetimeFigureOut">
              <a:rPr lang="en-US" smtClean="0"/>
              <a:t>6/5/2023</a:t>
            </a:fld>
            <a:endParaRPr lang="en-US"/>
          </a:p>
        </p:txBody>
      </p:sp>
      <p:sp>
        <p:nvSpPr>
          <p:cNvPr id="6" name="Footer Placeholder 5">
            <a:extLst>
              <a:ext uri="{FF2B5EF4-FFF2-40B4-BE49-F238E27FC236}">
                <a16:creationId xmlns:a16="http://schemas.microsoft.com/office/drawing/2014/main" id="{D7519237-6CB0-909A-C4F0-E83BD44234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ADB39-0760-51F2-D71C-421D817597FA}"/>
              </a:ext>
            </a:extLst>
          </p:cNvPr>
          <p:cNvSpPr>
            <a:spLocks noGrp="1"/>
          </p:cNvSpPr>
          <p:nvPr>
            <p:ph type="sldNum" sz="quarter" idx="12"/>
          </p:nvPr>
        </p:nvSpPr>
        <p:spPr/>
        <p:txBody>
          <a:bodyPr/>
          <a:lstStyle/>
          <a:p>
            <a:fld id="{F77F80E0-0B47-48FB-9D20-850502F4D2BA}" type="slidenum">
              <a:rPr lang="en-US" smtClean="0"/>
              <a:t>‹#›</a:t>
            </a:fld>
            <a:endParaRPr lang="en-US"/>
          </a:p>
        </p:txBody>
      </p:sp>
    </p:spTree>
    <p:extLst>
      <p:ext uri="{BB962C8B-B14F-4D97-AF65-F5344CB8AC3E}">
        <p14:creationId xmlns:p14="http://schemas.microsoft.com/office/powerpoint/2010/main" val="415148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A7602-52FC-CE9C-8DFC-27FFF6AF17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17856C-A3AD-11FF-565B-5B42DD3EBD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240592-7A6C-4380-05F7-7960A61944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DCC047-29EE-0B36-A103-7D11D74BEA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2C5F-52E7-5E05-4E21-E9A4EC0152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563AD9-834F-FC6B-85B0-73E8E2252AFC}"/>
              </a:ext>
            </a:extLst>
          </p:cNvPr>
          <p:cNvSpPr>
            <a:spLocks noGrp="1"/>
          </p:cNvSpPr>
          <p:nvPr>
            <p:ph type="dt" sz="half" idx="10"/>
          </p:nvPr>
        </p:nvSpPr>
        <p:spPr/>
        <p:txBody>
          <a:bodyPr/>
          <a:lstStyle/>
          <a:p>
            <a:fld id="{B354A6D5-B1F0-44BE-91B9-5000720EA90B}" type="datetimeFigureOut">
              <a:rPr lang="en-US" smtClean="0"/>
              <a:t>6/5/2023</a:t>
            </a:fld>
            <a:endParaRPr lang="en-US"/>
          </a:p>
        </p:txBody>
      </p:sp>
      <p:sp>
        <p:nvSpPr>
          <p:cNvPr id="8" name="Footer Placeholder 7">
            <a:extLst>
              <a:ext uri="{FF2B5EF4-FFF2-40B4-BE49-F238E27FC236}">
                <a16:creationId xmlns:a16="http://schemas.microsoft.com/office/drawing/2014/main" id="{36BA1B50-476F-64A9-A3FA-037B22C71F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02892F-380C-0DFD-FEBA-8AC7A452E4B1}"/>
              </a:ext>
            </a:extLst>
          </p:cNvPr>
          <p:cNvSpPr>
            <a:spLocks noGrp="1"/>
          </p:cNvSpPr>
          <p:nvPr>
            <p:ph type="sldNum" sz="quarter" idx="12"/>
          </p:nvPr>
        </p:nvSpPr>
        <p:spPr/>
        <p:txBody>
          <a:bodyPr/>
          <a:lstStyle/>
          <a:p>
            <a:fld id="{F77F80E0-0B47-48FB-9D20-850502F4D2BA}" type="slidenum">
              <a:rPr lang="en-US" smtClean="0"/>
              <a:t>‹#›</a:t>
            </a:fld>
            <a:endParaRPr lang="en-US"/>
          </a:p>
        </p:txBody>
      </p:sp>
    </p:spTree>
    <p:extLst>
      <p:ext uri="{BB962C8B-B14F-4D97-AF65-F5344CB8AC3E}">
        <p14:creationId xmlns:p14="http://schemas.microsoft.com/office/powerpoint/2010/main" val="273120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D2FEA-91FA-F173-E634-403F418A5F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551498-33E1-454C-65E8-7C8721637C01}"/>
              </a:ext>
            </a:extLst>
          </p:cNvPr>
          <p:cNvSpPr>
            <a:spLocks noGrp="1"/>
          </p:cNvSpPr>
          <p:nvPr>
            <p:ph type="dt" sz="half" idx="10"/>
          </p:nvPr>
        </p:nvSpPr>
        <p:spPr/>
        <p:txBody>
          <a:bodyPr/>
          <a:lstStyle/>
          <a:p>
            <a:fld id="{B354A6D5-B1F0-44BE-91B9-5000720EA90B}" type="datetimeFigureOut">
              <a:rPr lang="en-US" smtClean="0"/>
              <a:t>6/5/2023</a:t>
            </a:fld>
            <a:endParaRPr lang="en-US"/>
          </a:p>
        </p:txBody>
      </p:sp>
      <p:sp>
        <p:nvSpPr>
          <p:cNvPr id="4" name="Footer Placeholder 3">
            <a:extLst>
              <a:ext uri="{FF2B5EF4-FFF2-40B4-BE49-F238E27FC236}">
                <a16:creationId xmlns:a16="http://schemas.microsoft.com/office/drawing/2014/main" id="{75525F48-F54C-86EC-91DA-19334BACEB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29F78E-711C-FE24-07FB-40C26104A290}"/>
              </a:ext>
            </a:extLst>
          </p:cNvPr>
          <p:cNvSpPr>
            <a:spLocks noGrp="1"/>
          </p:cNvSpPr>
          <p:nvPr>
            <p:ph type="sldNum" sz="quarter" idx="12"/>
          </p:nvPr>
        </p:nvSpPr>
        <p:spPr/>
        <p:txBody>
          <a:bodyPr/>
          <a:lstStyle/>
          <a:p>
            <a:fld id="{F77F80E0-0B47-48FB-9D20-850502F4D2BA}" type="slidenum">
              <a:rPr lang="en-US" smtClean="0"/>
              <a:t>‹#›</a:t>
            </a:fld>
            <a:endParaRPr lang="en-US"/>
          </a:p>
        </p:txBody>
      </p:sp>
    </p:spTree>
    <p:extLst>
      <p:ext uri="{BB962C8B-B14F-4D97-AF65-F5344CB8AC3E}">
        <p14:creationId xmlns:p14="http://schemas.microsoft.com/office/powerpoint/2010/main" val="378630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1188C0-5DC5-47A1-DBBE-E4E737A435DE}"/>
              </a:ext>
            </a:extLst>
          </p:cNvPr>
          <p:cNvSpPr>
            <a:spLocks noGrp="1"/>
          </p:cNvSpPr>
          <p:nvPr>
            <p:ph type="dt" sz="half" idx="10"/>
          </p:nvPr>
        </p:nvSpPr>
        <p:spPr/>
        <p:txBody>
          <a:bodyPr/>
          <a:lstStyle/>
          <a:p>
            <a:fld id="{B354A6D5-B1F0-44BE-91B9-5000720EA90B}" type="datetimeFigureOut">
              <a:rPr lang="en-US" smtClean="0"/>
              <a:t>6/5/2023</a:t>
            </a:fld>
            <a:endParaRPr lang="en-US"/>
          </a:p>
        </p:txBody>
      </p:sp>
      <p:sp>
        <p:nvSpPr>
          <p:cNvPr id="3" name="Footer Placeholder 2">
            <a:extLst>
              <a:ext uri="{FF2B5EF4-FFF2-40B4-BE49-F238E27FC236}">
                <a16:creationId xmlns:a16="http://schemas.microsoft.com/office/drawing/2014/main" id="{149625E5-B700-23CF-8695-8511CD9FBD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F2670E-A342-F84C-AA6D-0AE627F552F8}"/>
              </a:ext>
            </a:extLst>
          </p:cNvPr>
          <p:cNvSpPr>
            <a:spLocks noGrp="1"/>
          </p:cNvSpPr>
          <p:nvPr>
            <p:ph type="sldNum" sz="quarter" idx="12"/>
          </p:nvPr>
        </p:nvSpPr>
        <p:spPr/>
        <p:txBody>
          <a:bodyPr/>
          <a:lstStyle/>
          <a:p>
            <a:fld id="{F77F80E0-0B47-48FB-9D20-850502F4D2BA}" type="slidenum">
              <a:rPr lang="en-US" smtClean="0"/>
              <a:t>‹#›</a:t>
            </a:fld>
            <a:endParaRPr lang="en-US"/>
          </a:p>
        </p:txBody>
      </p:sp>
    </p:spTree>
    <p:extLst>
      <p:ext uri="{BB962C8B-B14F-4D97-AF65-F5344CB8AC3E}">
        <p14:creationId xmlns:p14="http://schemas.microsoft.com/office/powerpoint/2010/main" val="342682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3A03-10BF-2BD9-8F02-722285D810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204B61-EB0A-2CEE-2DFE-3CB8B43B87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EFE2A2-E044-FA18-3D87-895C567CA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BA492-1D5E-3F85-D31B-8404A9F047CC}"/>
              </a:ext>
            </a:extLst>
          </p:cNvPr>
          <p:cNvSpPr>
            <a:spLocks noGrp="1"/>
          </p:cNvSpPr>
          <p:nvPr>
            <p:ph type="dt" sz="half" idx="10"/>
          </p:nvPr>
        </p:nvSpPr>
        <p:spPr/>
        <p:txBody>
          <a:bodyPr/>
          <a:lstStyle/>
          <a:p>
            <a:fld id="{B354A6D5-B1F0-44BE-91B9-5000720EA90B}" type="datetimeFigureOut">
              <a:rPr lang="en-US" smtClean="0"/>
              <a:t>6/5/2023</a:t>
            </a:fld>
            <a:endParaRPr lang="en-US"/>
          </a:p>
        </p:txBody>
      </p:sp>
      <p:sp>
        <p:nvSpPr>
          <p:cNvPr id="6" name="Footer Placeholder 5">
            <a:extLst>
              <a:ext uri="{FF2B5EF4-FFF2-40B4-BE49-F238E27FC236}">
                <a16:creationId xmlns:a16="http://schemas.microsoft.com/office/drawing/2014/main" id="{7055CF64-3A81-CAD0-57D4-873A76C209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2DAE2B-B3E3-0517-53F6-21BA275BA960}"/>
              </a:ext>
            </a:extLst>
          </p:cNvPr>
          <p:cNvSpPr>
            <a:spLocks noGrp="1"/>
          </p:cNvSpPr>
          <p:nvPr>
            <p:ph type="sldNum" sz="quarter" idx="12"/>
          </p:nvPr>
        </p:nvSpPr>
        <p:spPr/>
        <p:txBody>
          <a:bodyPr/>
          <a:lstStyle/>
          <a:p>
            <a:fld id="{F77F80E0-0B47-48FB-9D20-850502F4D2BA}" type="slidenum">
              <a:rPr lang="en-US" smtClean="0"/>
              <a:t>‹#›</a:t>
            </a:fld>
            <a:endParaRPr lang="en-US"/>
          </a:p>
        </p:txBody>
      </p:sp>
    </p:spTree>
    <p:extLst>
      <p:ext uri="{BB962C8B-B14F-4D97-AF65-F5344CB8AC3E}">
        <p14:creationId xmlns:p14="http://schemas.microsoft.com/office/powerpoint/2010/main" val="31453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094F-E523-D300-D56E-0EB23A5F4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D1EF22-5081-C281-C006-0B945E46F8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1C0CF6-BFAB-CF79-D935-8C8252E11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55685F-2E32-01F6-AB2E-434A9B55FA87}"/>
              </a:ext>
            </a:extLst>
          </p:cNvPr>
          <p:cNvSpPr>
            <a:spLocks noGrp="1"/>
          </p:cNvSpPr>
          <p:nvPr>
            <p:ph type="dt" sz="half" idx="10"/>
          </p:nvPr>
        </p:nvSpPr>
        <p:spPr/>
        <p:txBody>
          <a:bodyPr/>
          <a:lstStyle/>
          <a:p>
            <a:fld id="{B354A6D5-B1F0-44BE-91B9-5000720EA90B}" type="datetimeFigureOut">
              <a:rPr lang="en-US" smtClean="0"/>
              <a:t>6/5/2023</a:t>
            </a:fld>
            <a:endParaRPr lang="en-US"/>
          </a:p>
        </p:txBody>
      </p:sp>
      <p:sp>
        <p:nvSpPr>
          <p:cNvPr id="6" name="Footer Placeholder 5">
            <a:extLst>
              <a:ext uri="{FF2B5EF4-FFF2-40B4-BE49-F238E27FC236}">
                <a16:creationId xmlns:a16="http://schemas.microsoft.com/office/drawing/2014/main" id="{1D94EA18-5E5A-13BD-F033-A63DE9E17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174B15-6FFB-4EA9-C649-E86653316CBA}"/>
              </a:ext>
            </a:extLst>
          </p:cNvPr>
          <p:cNvSpPr>
            <a:spLocks noGrp="1"/>
          </p:cNvSpPr>
          <p:nvPr>
            <p:ph type="sldNum" sz="quarter" idx="12"/>
          </p:nvPr>
        </p:nvSpPr>
        <p:spPr/>
        <p:txBody>
          <a:bodyPr/>
          <a:lstStyle/>
          <a:p>
            <a:fld id="{F77F80E0-0B47-48FB-9D20-850502F4D2BA}" type="slidenum">
              <a:rPr lang="en-US" smtClean="0"/>
              <a:t>‹#›</a:t>
            </a:fld>
            <a:endParaRPr lang="en-US"/>
          </a:p>
        </p:txBody>
      </p:sp>
    </p:spTree>
    <p:extLst>
      <p:ext uri="{BB962C8B-B14F-4D97-AF65-F5344CB8AC3E}">
        <p14:creationId xmlns:p14="http://schemas.microsoft.com/office/powerpoint/2010/main" val="403654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74BF5B-C0E7-4723-99F7-0557CC540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082DC3-99FB-B3C4-D962-9C9D200AAC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6C6DE-57A9-32E4-4BF1-6D52013AD2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4A6D5-B1F0-44BE-91B9-5000720EA90B}" type="datetimeFigureOut">
              <a:rPr lang="en-US" smtClean="0"/>
              <a:t>6/5/2023</a:t>
            </a:fld>
            <a:endParaRPr lang="en-US"/>
          </a:p>
        </p:txBody>
      </p:sp>
      <p:sp>
        <p:nvSpPr>
          <p:cNvPr id="5" name="Footer Placeholder 4">
            <a:extLst>
              <a:ext uri="{FF2B5EF4-FFF2-40B4-BE49-F238E27FC236}">
                <a16:creationId xmlns:a16="http://schemas.microsoft.com/office/drawing/2014/main" id="{36F57909-9649-0A89-2792-35C4AD83C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1DBB19-57A8-D8FF-A652-E6DE3CAA3D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F80E0-0B47-48FB-9D20-850502F4D2BA}" type="slidenum">
              <a:rPr lang="en-US" smtClean="0"/>
              <a:t>‹#›</a:t>
            </a:fld>
            <a:endParaRPr lang="en-US"/>
          </a:p>
        </p:txBody>
      </p:sp>
    </p:spTree>
    <p:extLst>
      <p:ext uri="{BB962C8B-B14F-4D97-AF65-F5344CB8AC3E}">
        <p14:creationId xmlns:p14="http://schemas.microsoft.com/office/powerpoint/2010/main" val="170893391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9" name="Rectangle 1044">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37190C6-BB9E-D79C-1380-7DF72DD581D7}"/>
              </a:ext>
            </a:extLst>
          </p:cNvPr>
          <p:cNvSpPr>
            <a:spLocks noGrp="1"/>
          </p:cNvSpPr>
          <p:nvPr>
            <p:ph type="subTitle" idx="1"/>
          </p:nvPr>
        </p:nvSpPr>
        <p:spPr>
          <a:xfrm>
            <a:off x="4853699" y="4631161"/>
            <a:ext cx="6707366" cy="1569486"/>
          </a:xfrm>
        </p:spPr>
        <p:txBody>
          <a:bodyPr>
            <a:normAutofit/>
          </a:bodyPr>
          <a:lstStyle/>
          <a:p>
            <a:pPr algn="l"/>
            <a:r>
              <a:rPr lang="en-US" dirty="0"/>
              <a:t>Rekindling The Fire Gathering</a:t>
            </a:r>
          </a:p>
          <a:p>
            <a:pPr algn="l"/>
            <a:r>
              <a:rPr lang="en-US" dirty="0"/>
              <a:t>Carleton University, Ottawa</a:t>
            </a:r>
          </a:p>
          <a:p>
            <a:pPr algn="l"/>
            <a:r>
              <a:rPr lang="en-US" dirty="0"/>
              <a:t> June 11 &amp; 12, 2023</a:t>
            </a:r>
          </a:p>
        </p:txBody>
      </p:sp>
      <p:pic>
        <p:nvPicPr>
          <p:cNvPr id="1026" name="Picture 2">
            <a:extLst>
              <a:ext uri="{FF2B5EF4-FFF2-40B4-BE49-F238E27FC236}">
                <a16:creationId xmlns:a16="http://schemas.microsoft.com/office/drawing/2014/main" id="{D386810D-5C5D-ECD2-9561-2C5A407824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320040" y="1232420"/>
            <a:ext cx="4087368" cy="4075025"/>
          </a:xfrm>
          <a:prstGeom prst="rect">
            <a:avLst/>
          </a:prstGeom>
          <a:noFill/>
          <a:extLst>
            <a:ext uri="{909E8E84-426E-40DD-AFC4-6F175D3DCCD1}">
              <a14:hiddenFill xmlns:a14="http://schemas.microsoft.com/office/drawing/2010/main">
                <a:solidFill>
                  <a:srgbClr val="FFFFFF"/>
                </a:solidFill>
              </a14:hiddenFill>
            </a:ext>
          </a:extLst>
        </p:spPr>
      </p:pic>
      <p:sp>
        <p:nvSpPr>
          <p:cNvPr id="105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65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10;&#10;Description automatically generated">
            <a:extLst>
              <a:ext uri="{FF2B5EF4-FFF2-40B4-BE49-F238E27FC236}">
                <a16:creationId xmlns:a16="http://schemas.microsoft.com/office/drawing/2014/main" id="{DA20D19F-CECF-9C41-FCFB-2AF81442BD51}"/>
              </a:ext>
            </a:extLst>
          </p:cNvPr>
          <p:cNvPicPr>
            <a:picLocks noChangeAspect="1"/>
          </p:cNvPicPr>
          <p:nvPr/>
        </p:nvPicPr>
        <p:blipFill rotWithShape="1">
          <a:blip r:embed="rId2">
            <a:extLst>
              <a:ext uri="{28A0092B-C50C-407E-A947-70E740481C1C}">
                <a14:useLocalDpi xmlns:a14="http://schemas.microsoft.com/office/drawing/2010/main" val="0"/>
              </a:ext>
            </a:extLst>
          </a:blip>
          <a:srcRect l="23392" r="34420"/>
          <a:stretch/>
        </p:blipFill>
        <p:spPr>
          <a:xfrm rot="5400000">
            <a:off x="2667000" y="-2667000"/>
            <a:ext cx="6858000" cy="12192001"/>
          </a:xfrm>
          <a:prstGeom prst="rect">
            <a:avLst/>
          </a:prstGeom>
        </p:spPr>
      </p:pic>
      <p:sp>
        <p:nvSpPr>
          <p:cNvPr id="30" name="Rectangle 2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32730BE1-3FB5-BA36-0C29-FD8BA2143EEE}"/>
              </a:ext>
            </a:extLst>
          </p:cNvPr>
          <p:cNvSpPr txBox="1">
            <a:spLocks/>
          </p:cNvSpPr>
          <p:nvPr/>
        </p:nvSpPr>
        <p:spPr>
          <a:xfrm>
            <a:off x="404553" y="3091928"/>
            <a:ext cx="9078562"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6600"/>
              <a:t>syilx Inherent Rights</a:t>
            </a:r>
            <a:br>
              <a:rPr lang="en-US" sz="6600"/>
            </a:br>
            <a:r>
              <a:rPr lang="en-US" sz="6600"/>
              <a:t>  </a:t>
            </a:r>
          </a:p>
        </p:txBody>
      </p:sp>
      <p:sp>
        <p:nvSpPr>
          <p:cNvPr id="32" name="Rectangle: Rounded Corners 3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1957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E3F2-FDF5-1492-00C9-6EEF7D2C81E9}"/>
              </a:ext>
            </a:extLst>
          </p:cNvPr>
          <p:cNvSpPr>
            <a:spLocks noGrp="1"/>
          </p:cNvSpPr>
          <p:nvPr>
            <p:ph type="title"/>
          </p:nvPr>
        </p:nvSpPr>
        <p:spPr/>
        <p:txBody>
          <a:bodyPr/>
          <a:lstStyle/>
          <a:p>
            <a:r>
              <a:rPr lang="en-US" dirty="0" err="1"/>
              <a:t>axa</a:t>
            </a:r>
            <a:r>
              <a:rPr lang="en-US" dirty="0"/>
              <a:t>́ </a:t>
            </a:r>
            <a:r>
              <a:rPr lang="en-US" dirty="0" err="1"/>
              <a:t>iʔ</a:t>
            </a:r>
            <a:r>
              <a:rPr lang="en-US" dirty="0"/>
              <a:t> </a:t>
            </a:r>
            <a:r>
              <a:rPr lang="en-US" dirty="0" err="1"/>
              <a:t>sccuntət</a:t>
            </a:r>
            <a:r>
              <a:rPr lang="en-US" dirty="0"/>
              <a:t> </a:t>
            </a:r>
            <a:r>
              <a:rPr lang="en-US" dirty="0" err="1"/>
              <a:t>iʔ</a:t>
            </a:r>
            <a:r>
              <a:rPr lang="en-US" dirty="0"/>
              <a:t> </a:t>
            </a:r>
            <a:r>
              <a:rPr lang="en-US" dirty="0" err="1"/>
              <a:t>tl</a:t>
            </a:r>
            <a:r>
              <a:rPr lang="en-US" dirty="0"/>
              <a:t> </a:t>
            </a:r>
            <a:r>
              <a:rPr lang="en-US" dirty="0" err="1"/>
              <a:t>x̌aʔxítət</a:t>
            </a:r>
            <a:r>
              <a:rPr lang="en-US" dirty="0"/>
              <a:t> </a:t>
            </a:r>
            <a:r>
              <a:rPr lang="en-US" dirty="0" err="1"/>
              <a:t>x̌l</a:t>
            </a:r>
            <a:r>
              <a:rPr lang="en-US" dirty="0"/>
              <a:t> </a:t>
            </a:r>
            <a:r>
              <a:rPr lang="en-US" dirty="0" err="1"/>
              <a:t>iʔ</a:t>
            </a:r>
            <a:r>
              <a:rPr lang="en-US" dirty="0"/>
              <a:t> </a:t>
            </a:r>
            <a:r>
              <a:rPr lang="en-US" dirty="0" err="1"/>
              <a:t>nəqsil̓tət</a:t>
            </a:r>
            <a:r>
              <a:rPr lang="en-US" dirty="0"/>
              <a:t> FAMILY DECLARATION</a:t>
            </a:r>
          </a:p>
        </p:txBody>
      </p:sp>
      <p:sp>
        <p:nvSpPr>
          <p:cNvPr id="3" name="Content Placeholder 2">
            <a:extLst>
              <a:ext uri="{FF2B5EF4-FFF2-40B4-BE49-F238E27FC236}">
                <a16:creationId xmlns:a16="http://schemas.microsoft.com/office/drawing/2014/main" id="{A67CAA2E-6687-FE84-A970-82B8528B80DF}"/>
              </a:ext>
            </a:extLst>
          </p:cNvPr>
          <p:cNvSpPr>
            <a:spLocks noGrp="1"/>
          </p:cNvSpPr>
          <p:nvPr>
            <p:ph idx="1"/>
          </p:nvPr>
        </p:nvSpPr>
        <p:spPr/>
        <p:txBody>
          <a:bodyPr>
            <a:normAutofit lnSpcReduction="10000"/>
          </a:bodyPr>
          <a:lstStyle/>
          <a:p>
            <a:r>
              <a:rPr lang="en-US" dirty="0" err="1"/>
              <a:t>iʔ</a:t>
            </a:r>
            <a:r>
              <a:rPr lang="en-US" dirty="0"/>
              <a:t> </a:t>
            </a:r>
            <a:r>
              <a:rPr lang="en-US" dirty="0" err="1"/>
              <a:t>k̓ʷl̓ncutn</a:t>
            </a:r>
            <a:r>
              <a:rPr lang="en-US" dirty="0"/>
              <a:t> </a:t>
            </a:r>
            <a:r>
              <a:rPr lang="en-US" dirty="0" err="1"/>
              <a:t>naʔł</a:t>
            </a:r>
            <a:r>
              <a:rPr lang="en-US" dirty="0"/>
              <a:t> snk̓lip² </a:t>
            </a:r>
            <a:r>
              <a:rPr lang="en-US" dirty="0" err="1"/>
              <a:t>mnim̓łcəl̓x</a:t>
            </a:r>
            <a:r>
              <a:rPr lang="en-US" dirty="0"/>
              <a:t> </a:t>
            </a:r>
            <a:r>
              <a:rPr lang="en-US" dirty="0" err="1"/>
              <a:t>iʔ</a:t>
            </a:r>
            <a:r>
              <a:rPr lang="en-US" dirty="0"/>
              <a:t> </a:t>
            </a:r>
            <a:r>
              <a:rPr lang="en-US" dirty="0" err="1"/>
              <a:t>t̓k̓ʷntisəlx</a:t>
            </a:r>
            <a:r>
              <a:rPr lang="en-US" dirty="0"/>
              <a:t> </a:t>
            </a:r>
            <a:r>
              <a:rPr lang="en-US" dirty="0" err="1"/>
              <a:t>iʔ</a:t>
            </a:r>
            <a:r>
              <a:rPr lang="en-US" dirty="0"/>
              <a:t> </a:t>
            </a:r>
            <a:r>
              <a:rPr lang="en-US" dirty="0" err="1"/>
              <a:t>sc̓x̌ʷəx̌ʷíplaʔ</a:t>
            </a:r>
            <a:r>
              <a:rPr lang="en-US" dirty="0"/>
              <a:t> </a:t>
            </a:r>
            <a:r>
              <a:rPr lang="en-US" dirty="0" err="1"/>
              <a:t>k̓l</a:t>
            </a:r>
            <a:r>
              <a:rPr lang="en-US" dirty="0"/>
              <a:t> </a:t>
            </a:r>
            <a:r>
              <a:rPr lang="en-US" dirty="0" err="1"/>
              <a:t>kłcaw̓tsəlx</a:t>
            </a:r>
            <a:r>
              <a:rPr lang="en-US" dirty="0"/>
              <a:t> </a:t>
            </a:r>
            <a:r>
              <a:rPr lang="en-US" dirty="0" err="1"/>
              <a:t>iʔ</a:t>
            </a:r>
            <a:r>
              <a:rPr lang="en-US" dirty="0"/>
              <a:t> </a:t>
            </a:r>
            <a:r>
              <a:rPr lang="en-US" dirty="0" err="1"/>
              <a:t>sqilxʷ</a:t>
            </a:r>
            <a:r>
              <a:rPr lang="en-US" dirty="0"/>
              <a:t>. </a:t>
            </a:r>
            <a:r>
              <a:rPr lang="en-US" dirty="0" err="1"/>
              <a:t>kcx̌aʔx̌aʔstím</a:t>
            </a:r>
            <a:r>
              <a:rPr lang="en-US" dirty="0"/>
              <a:t> </a:t>
            </a:r>
            <a:r>
              <a:rPr lang="en-US" dirty="0" err="1"/>
              <a:t>iʔ</a:t>
            </a:r>
            <a:r>
              <a:rPr lang="en-US" dirty="0"/>
              <a:t> </a:t>
            </a:r>
            <a:r>
              <a:rPr lang="en-US" dirty="0" err="1"/>
              <a:t>sc</a:t>
            </a:r>
            <a:r>
              <a:rPr lang="en-US" dirty="0"/>
              <a:t> ͜ </a:t>
            </a:r>
            <a:r>
              <a:rPr lang="en-US" dirty="0" err="1"/>
              <a:t>c̓ax̌ʷsəlx</a:t>
            </a:r>
            <a:r>
              <a:rPr lang="en-US" dirty="0"/>
              <a:t> </a:t>
            </a:r>
            <a:r>
              <a:rPr lang="en-US" dirty="0" err="1"/>
              <a:t>iʔ</a:t>
            </a:r>
            <a:r>
              <a:rPr lang="en-US" dirty="0"/>
              <a:t> </a:t>
            </a:r>
            <a:r>
              <a:rPr lang="en-US" dirty="0" err="1"/>
              <a:t>kł</a:t>
            </a:r>
            <a:r>
              <a:rPr lang="en-US" dirty="0"/>
              <a:t> ͜ </a:t>
            </a:r>
            <a:r>
              <a:rPr lang="en-US" dirty="0" err="1"/>
              <a:t>n̓xʷl̓xʷl̓tans</a:t>
            </a:r>
            <a:r>
              <a:rPr lang="en-US" dirty="0"/>
              <a:t>, </a:t>
            </a:r>
            <a:r>
              <a:rPr lang="en-US" dirty="0" err="1"/>
              <a:t>k̓l</a:t>
            </a:r>
            <a:r>
              <a:rPr lang="en-US" dirty="0"/>
              <a:t> </a:t>
            </a:r>
            <a:r>
              <a:rPr lang="en-US" dirty="0" err="1"/>
              <a:t>kł</a:t>
            </a:r>
            <a:r>
              <a:rPr lang="en-US" dirty="0"/>
              <a:t> ͜ </a:t>
            </a:r>
            <a:r>
              <a:rPr lang="en-US" dirty="0" err="1"/>
              <a:t>nx̌stans</a:t>
            </a:r>
            <a:r>
              <a:rPr lang="en-US" dirty="0"/>
              <a:t> </a:t>
            </a:r>
            <a:r>
              <a:rPr lang="en-US" dirty="0" err="1"/>
              <a:t>iʔ</a:t>
            </a:r>
            <a:r>
              <a:rPr lang="en-US" dirty="0"/>
              <a:t> </a:t>
            </a:r>
            <a:r>
              <a:rPr lang="en-US" dirty="0" err="1"/>
              <a:t>sqilxʷ</a:t>
            </a:r>
            <a:r>
              <a:rPr lang="en-US" dirty="0"/>
              <a:t>, </a:t>
            </a:r>
            <a:r>
              <a:rPr lang="en-US" dirty="0" err="1"/>
              <a:t>k̓l</a:t>
            </a:r>
            <a:r>
              <a:rPr lang="en-US" dirty="0"/>
              <a:t> </a:t>
            </a:r>
            <a:r>
              <a:rPr lang="en-US" dirty="0" err="1"/>
              <a:t>t̓ə</a:t>
            </a:r>
            <a:r>
              <a:rPr lang="en-US" dirty="0"/>
              <a:t> </a:t>
            </a:r>
            <a:r>
              <a:rPr lang="en-US" dirty="0" err="1"/>
              <a:t>sxʷuys</a:t>
            </a:r>
            <a:r>
              <a:rPr lang="en-US" dirty="0"/>
              <a:t>. </a:t>
            </a:r>
            <a:r>
              <a:rPr lang="en-US" dirty="0" err="1"/>
              <a:t>iʔ</a:t>
            </a:r>
            <a:r>
              <a:rPr lang="en-US" dirty="0"/>
              <a:t> tm̓xʷúlaʔxʷ³, </a:t>
            </a:r>
            <a:r>
              <a:rPr lang="en-US" dirty="0" err="1"/>
              <a:t>iʔ</a:t>
            </a:r>
            <a:r>
              <a:rPr lang="en-US" dirty="0"/>
              <a:t> tmixʷ⁴ </a:t>
            </a:r>
            <a:r>
              <a:rPr lang="en-US" dirty="0" err="1"/>
              <a:t>naʔł</a:t>
            </a:r>
            <a:r>
              <a:rPr lang="en-US" dirty="0"/>
              <a:t> </a:t>
            </a:r>
            <a:r>
              <a:rPr lang="en-US" dirty="0" err="1"/>
              <a:t>mnim̓łtət</a:t>
            </a:r>
            <a:r>
              <a:rPr lang="en-US" dirty="0"/>
              <a:t> </a:t>
            </a:r>
            <a:r>
              <a:rPr lang="en-US" dirty="0" err="1"/>
              <a:t>t̓iʔ</a:t>
            </a:r>
            <a:r>
              <a:rPr lang="en-US" dirty="0"/>
              <a:t> kʷu </a:t>
            </a:r>
            <a:r>
              <a:rPr lang="en-US" dirty="0" err="1"/>
              <a:t>snaqsx</a:t>
            </a:r>
            <a:endParaRPr lang="en-US" dirty="0"/>
          </a:p>
          <a:p>
            <a:r>
              <a:rPr lang="en-US" sz="2300" dirty="0"/>
              <a:t>Creator and Coyote laid down our laws/responsibility for us, </a:t>
            </a:r>
            <a:r>
              <a:rPr lang="en-US" sz="2300" dirty="0" err="1"/>
              <a:t>sqilxʷ</a:t>
            </a:r>
            <a:r>
              <a:rPr lang="en-US" sz="2300" dirty="0"/>
              <a:t>/ syilx/</a:t>
            </a:r>
            <a:r>
              <a:rPr lang="en-US" sz="2300" dirty="0" err="1"/>
              <a:t>sʔuknaqínx</a:t>
            </a:r>
            <a:r>
              <a:rPr lang="en-US" sz="2300" dirty="0"/>
              <a:t>, to carry for all time. We hold in high regard their decree and teachings of accepting the responsibility to be keepers of our waters, territory, lands, foods, and resources. The Land, all creation, and us, as </a:t>
            </a:r>
            <a:r>
              <a:rPr lang="en-US" sz="2300" dirty="0" err="1"/>
              <a:t>sqilxʷ</a:t>
            </a:r>
            <a:r>
              <a:rPr lang="en-US" sz="2300" dirty="0"/>
              <a:t>/syilx/</a:t>
            </a:r>
            <a:r>
              <a:rPr lang="en-US" sz="2300" dirty="0" err="1"/>
              <a:t>sʔuknaqínx</a:t>
            </a:r>
            <a:r>
              <a:rPr lang="en-US" sz="2300" dirty="0"/>
              <a:t> People, are one.</a:t>
            </a:r>
          </a:p>
          <a:p>
            <a:pPr marL="0" indent="0">
              <a:buNone/>
            </a:pPr>
            <a:endParaRPr lang="en-US" dirty="0"/>
          </a:p>
          <a:p>
            <a:r>
              <a:rPr lang="en-US" sz="1200" dirty="0" err="1">
                <a:hlinkClick r:id="rId2"/>
              </a:rPr>
              <a:t>axa</a:t>
            </a:r>
            <a:r>
              <a:rPr lang="en-US" sz="1200" dirty="0">
                <a:hlinkClick r:id="rId2"/>
              </a:rPr>
              <a:t>́ </a:t>
            </a:r>
            <a:r>
              <a:rPr lang="en-US" sz="1200" dirty="0" err="1">
                <a:hlinkClick r:id="rId2"/>
              </a:rPr>
              <a:t>iʔ</a:t>
            </a:r>
            <a:r>
              <a:rPr lang="en-US" sz="1200" dirty="0">
                <a:hlinkClick r:id="rId2"/>
              </a:rPr>
              <a:t> </a:t>
            </a:r>
            <a:r>
              <a:rPr lang="en-US" sz="1200" dirty="0" err="1">
                <a:hlinkClick r:id="rId2"/>
              </a:rPr>
              <a:t>sccuntət</a:t>
            </a:r>
            <a:r>
              <a:rPr lang="en-US" sz="1200" dirty="0">
                <a:hlinkClick r:id="rId2"/>
              </a:rPr>
              <a:t> </a:t>
            </a:r>
            <a:r>
              <a:rPr lang="en-US" sz="1200" dirty="0" err="1">
                <a:hlinkClick r:id="rId2"/>
              </a:rPr>
              <a:t>iʔ</a:t>
            </a:r>
            <a:r>
              <a:rPr lang="en-US" sz="1200" dirty="0">
                <a:hlinkClick r:id="rId2"/>
              </a:rPr>
              <a:t> </a:t>
            </a:r>
            <a:r>
              <a:rPr lang="en-US" sz="1200" dirty="0" err="1">
                <a:hlinkClick r:id="rId2"/>
              </a:rPr>
              <a:t>tl</a:t>
            </a:r>
            <a:r>
              <a:rPr lang="en-US" sz="1200" dirty="0">
                <a:hlinkClick r:id="rId2"/>
              </a:rPr>
              <a:t> </a:t>
            </a:r>
            <a:r>
              <a:rPr lang="en-US" sz="1200" dirty="0" err="1">
                <a:hlinkClick r:id="rId2"/>
              </a:rPr>
              <a:t>x̌aʔxitət</a:t>
            </a:r>
            <a:r>
              <a:rPr lang="en-US" sz="1200" dirty="0">
                <a:hlinkClick r:id="rId2"/>
              </a:rPr>
              <a:t> </a:t>
            </a:r>
            <a:r>
              <a:rPr lang="en-US" sz="1200" dirty="0" err="1">
                <a:hlinkClick r:id="rId2"/>
              </a:rPr>
              <a:t>x̌l</a:t>
            </a:r>
            <a:r>
              <a:rPr lang="en-US" sz="1200" dirty="0">
                <a:hlinkClick r:id="rId2"/>
              </a:rPr>
              <a:t> </a:t>
            </a:r>
            <a:r>
              <a:rPr lang="en-US" sz="1200" dirty="0" err="1">
                <a:hlinkClick r:id="rId2"/>
              </a:rPr>
              <a:t>iʔ</a:t>
            </a:r>
            <a:r>
              <a:rPr lang="en-US" sz="1200" dirty="0">
                <a:hlinkClick r:id="rId2"/>
              </a:rPr>
              <a:t> </a:t>
            </a:r>
            <a:r>
              <a:rPr lang="en-US" sz="1200" dirty="0" err="1">
                <a:hlinkClick r:id="rId2"/>
              </a:rPr>
              <a:t>nqsil̓tət</a:t>
            </a:r>
            <a:r>
              <a:rPr lang="en-US" sz="1200" dirty="0">
                <a:hlinkClick r:id="rId2"/>
              </a:rPr>
              <a:t> Family Declaration – Okanagan Nation Alliance (syilx.org)</a:t>
            </a:r>
            <a:endParaRPr lang="en-US" sz="1200" dirty="0"/>
          </a:p>
          <a:p>
            <a:endParaRPr lang="en-US" dirty="0"/>
          </a:p>
          <a:p>
            <a:r>
              <a:rPr lang="en-US" sz="1400" dirty="0"/>
              <a:t>https://www.syilx.org/wp/wp-content/uploads/2022/08/Family-Declaration-2022.pdf</a:t>
            </a:r>
          </a:p>
        </p:txBody>
      </p:sp>
    </p:spTree>
    <p:extLst>
      <p:ext uri="{BB962C8B-B14F-4D97-AF65-F5344CB8AC3E}">
        <p14:creationId xmlns:p14="http://schemas.microsoft.com/office/powerpoint/2010/main" val="174905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4FF314-AC0F-E590-4CA3-287E4FAF45AF}"/>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a:solidFill>
                  <a:schemeClr val="tx1"/>
                </a:solidFill>
                <a:latin typeface="+mj-lt"/>
                <a:ea typeface="+mj-ea"/>
                <a:cs typeface="+mj-cs"/>
              </a:rPr>
              <a:t>Educating our Members about self inherent rights and the Indian act</a:t>
            </a:r>
          </a:p>
        </p:txBody>
      </p:sp>
      <p:sp>
        <p:nvSpPr>
          <p:cNvPr id="205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E4FBD74A-0879-CACD-401F-260A435FF8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99029" y="177776"/>
            <a:ext cx="7046828" cy="6588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1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outdoor&#10;&#10;Description automatically generated">
            <a:extLst>
              <a:ext uri="{FF2B5EF4-FFF2-40B4-BE49-F238E27FC236}">
                <a16:creationId xmlns:a16="http://schemas.microsoft.com/office/drawing/2014/main" id="{A3C0D36D-3C33-4AD1-83DC-D34526339449}"/>
              </a:ext>
            </a:extLst>
          </p:cNvPr>
          <p:cNvPicPr>
            <a:picLocks noChangeAspect="1"/>
          </p:cNvPicPr>
          <p:nvPr/>
        </p:nvPicPr>
        <p:blipFill rotWithShape="1">
          <a:blip r:embed="rId2">
            <a:extLst>
              <a:ext uri="{28A0092B-C50C-407E-A947-70E740481C1C}">
                <a14:useLocalDpi xmlns:a14="http://schemas.microsoft.com/office/drawing/2010/main" val="0"/>
              </a:ext>
            </a:extLst>
          </a:blip>
          <a:srcRect l="7306" t="9091" r="38753" b="1"/>
          <a:stretch/>
        </p:blipFill>
        <p:spPr bwMode="auto">
          <a:xfrm rot="5400000">
            <a:off x="4300924" y="-905256"/>
            <a:ext cx="6858000" cy="8668512"/>
          </a:xfrm>
          <a:prstGeom prst="rect">
            <a:avLst/>
          </a:prstGeom>
          <a:extLst>
            <a:ext uri="{53640926-AAD7-44D8-BBD7-CCE9431645EC}">
              <a14:shadowObscured xmlns:a14="http://schemas.microsoft.com/office/drawing/2010/main"/>
            </a:ext>
          </a:extLst>
        </p:spPr>
      </p:pic>
      <p:sp>
        <p:nvSpPr>
          <p:cNvPr id="58" name="Rectangle 5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62D108-21DF-0693-FA1A-6F0D8C02E43F}"/>
              </a:ext>
            </a:extLst>
          </p:cNvPr>
          <p:cNvSpPr>
            <a:spLocks noGrp="1"/>
          </p:cNvSpPr>
          <p:nvPr>
            <p:ph type="title"/>
          </p:nvPr>
        </p:nvSpPr>
        <p:spPr>
          <a:xfrm>
            <a:off x="371094" y="1161288"/>
            <a:ext cx="3438144" cy="1124712"/>
          </a:xfrm>
        </p:spPr>
        <p:txBody>
          <a:bodyPr anchor="b">
            <a:normAutofit/>
          </a:bodyPr>
          <a:lstStyle/>
          <a:p>
            <a:r>
              <a:rPr lang="en-US" sz="2800"/>
              <a:t>Five Priorities</a:t>
            </a:r>
          </a:p>
        </p:txBody>
      </p:sp>
      <p:sp>
        <p:nvSpPr>
          <p:cNvPr id="60" name="Rectangle 5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2" name="Rectangle 6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BF2559A-CE7C-0A27-F64D-DC0FD8555F78}"/>
              </a:ext>
            </a:extLst>
          </p:cNvPr>
          <p:cNvSpPr>
            <a:spLocks noGrp="1"/>
          </p:cNvSpPr>
          <p:nvPr>
            <p:ph idx="1"/>
          </p:nvPr>
        </p:nvSpPr>
        <p:spPr>
          <a:xfrm>
            <a:off x="371094" y="2718054"/>
            <a:ext cx="3438906" cy="3207258"/>
          </a:xfrm>
        </p:spPr>
        <p:txBody>
          <a:bodyPr anchor="t">
            <a:normAutofit/>
          </a:bodyPr>
          <a:lstStyle/>
          <a:p>
            <a:pPr marL="0" indent="0">
              <a:buNone/>
            </a:pPr>
            <a:r>
              <a:rPr lang="en-US" sz="1700"/>
              <a:t>1. </a:t>
            </a:r>
            <a:r>
              <a:rPr lang="en-US" sz="1700">
                <a:latin typeface="Okanagan" panose="020B0500000000000000" pitchFamily="34" charset="0"/>
              </a:rPr>
              <a:t>EnoWkInWIXw</a:t>
            </a:r>
            <a:r>
              <a:rPr lang="en-US" sz="1700"/>
              <a:t> &amp; </a:t>
            </a:r>
            <a:r>
              <a:rPr lang="en-US" sz="1700">
                <a:latin typeface="Okanagan" panose="020B0500000000000000" pitchFamily="34" charset="0"/>
              </a:rPr>
              <a:t>cAptikw]</a:t>
            </a:r>
            <a:endParaRPr lang="en-US" sz="1700"/>
          </a:p>
          <a:p>
            <a:pPr marL="0" indent="0">
              <a:buNone/>
            </a:pPr>
            <a:r>
              <a:rPr lang="en-US" sz="1700"/>
              <a:t>2. Jurisdiction : 	</a:t>
            </a:r>
          </a:p>
          <a:p>
            <a:pPr lvl="1"/>
            <a:r>
              <a:rPr lang="en-US" sz="1700"/>
              <a:t>Consultation &amp; syilx inherent rights</a:t>
            </a:r>
          </a:p>
          <a:p>
            <a:pPr lvl="1"/>
            <a:r>
              <a:rPr lang="en-US" sz="1700"/>
              <a:t>Our Relations (Child and Family) Law, Bill C-92 and beyond</a:t>
            </a:r>
          </a:p>
          <a:p>
            <a:pPr marL="0" indent="0">
              <a:buNone/>
            </a:pPr>
            <a:r>
              <a:rPr lang="en-US" sz="1700"/>
              <a:t>3. Health</a:t>
            </a:r>
          </a:p>
          <a:p>
            <a:pPr marL="0" indent="0">
              <a:buNone/>
            </a:pPr>
            <a:r>
              <a:rPr lang="en-US" sz="1700"/>
              <a:t>4. Strategic transition</a:t>
            </a:r>
          </a:p>
          <a:p>
            <a:pPr marL="0" indent="0">
              <a:buNone/>
            </a:pPr>
            <a:r>
              <a:rPr lang="en-US" sz="1700"/>
              <a:t>5. Economic Development</a:t>
            </a:r>
          </a:p>
          <a:p>
            <a:pPr lvl="4"/>
            <a:endParaRPr lang="en-US" sz="1700"/>
          </a:p>
          <a:p>
            <a:endParaRPr lang="en-US" sz="1700"/>
          </a:p>
        </p:txBody>
      </p:sp>
    </p:spTree>
    <p:extLst>
      <p:ext uri="{BB962C8B-B14F-4D97-AF65-F5344CB8AC3E}">
        <p14:creationId xmlns:p14="http://schemas.microsoft.com/office/powerpoint/2010/main" val="13234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62D108-21DF-0693-FA1A-6F0D8C02E43F}"/>
              </a:ext>
            </a:extLst>
          </p:cNvPr>
          <p:cNvSpPr>
            <a:spLocks noGrp="1"/>
          </p:cNvSpPr>
          <p:nvPr>
            <p:ph type="title"/>
          </p:nvPr>
        </p:nvSpPr>
        <p:spPr>
          <a:xfrm>
            <a:off x="640080" y="4777739"/>
            <a:ext cx="3418990" cy="1412119"/>
          </a:xfrm>
        </p:spPr>
        <p:txBody>
          <a:bodyPr>
            <a:normAutofit/>
          </a:bodyPr>
          <a:lstStyle/>
          <a:p>
            <a:r>
              <a:rPr lang="en-US" sz="3000" dirty="0"/>
              <a:t>Building Capacity Through Policy Development</a:t>
            </a:r>
          </a:p>
        </p:txBody>
      </p:sp>
      <p:pic>
        <p:nvPicPr>
          <p:cNvPr id="5" name="Picture 4" descr="A group of people riding horses&#10;&#10;Description automatically generated">
            <a:extLst>
              <a:ext uri="{FF2B5EF4-FFF2-40B4-BE49-F238E27FC236}">
                <a16:creationId xmlns:a16="http://schemas.microsoft.com/office/drawing/2014/main" id="{5CB61066-9909-C0E4-6FBB-38D394770C84}"/>
              </a:ext>
            </a:extLst>
          </p:cNvPr>
          <p:cNvPicPr>
            <a:picLocks noChangeAspect="1"/>
          </p:cNvPicPr>
          <p:nvPr/>
        </p:nvPicPr>
        <p:blipFill rotWithShape="1">
          <a:blip r:embed="rId2">
            <a:extLst>
              <a:ext uri="{28A0092B-C50C-407E-A947-70E740481C1C}">
                <a14:useLocalDpi xmlns:a14="http://schemas.microsoft.com/office/drawing/2010/main" val="0"/>
              </a:ext>
            </a:extLst>
          </a:blip>
          <a:srcRect t="42765" b="7383"/>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F2559A-CE7C-0A27-F64D-DC0FD8555F78}"/>
              </a:ext>
            </a:extLst>
          </p:cNvPr>
          <p:cNvSpPr>
            <a:spLocks noGrp="1"/>
          </p:cNvSpPr>
          <p:nvPr>
            <p:ph idx="1"/>
          </p:nvPr>
        </p:nvSpPr>
        <p:spPr>
          <a:xfrm>
            <a:off x="4654294" y="4777739"/>
            <a:ext cx="6897626" cy="1399223"/>
          </a:xfrm>
        </p:spPr>
        <p:txBody>
          <a:bodyPr anchor="ctr">
            <a:normAutofit/>
          </a:bodyPr>
          <a:lstStyle/>
          <a:p>
            <a:pPr marL="0" indent="0">
              <a:buNone/>
            </a:pPr>
            <a:r>
              <a:rPr lang="en-US" sz="1000"/>
              <a:t>All policies reviewed by RFNG reps</a:t>
            </a:r>
          </a:p>
          <a:p>
            <a:pPr marL="0" indent="0">
              <a:buNone/>
            </a:pPr>
            <a:r>
              <a:rPr lang="en-US" sz="1000"/>
              <a:t>Policies to amend: Land Allocation, Post-Secondary, Rental Housing, </a:t>
            </a:r>
          </a:p>
          <a:p>
            <a:pPr marL="0" indent="0">
              <a:buNone/>
            </a:pPr>
            <a:r>
              <a:rPr lang="en-US" sz="1000"/>
              <a:t>Policies to draft: Referendum Policy</a:t>
            </a:r>
          </a:p>
          <a:p>
            <a:pPr marL="0" indent="0">
              <a:buNone/>
            </a:pPr>
            <a:endParaRPr lang="en-US" sz="1000"/>
          </a:p>
          <a:p>
            <a:pPr marL="0" indent="0">
              <a:buNone/>
            </a:pPr>
            <a:r>
              <a:rPr lang="en-US" sz="1000"/>
              <a:t>Continue list</a:t>
            </a:r>
          </a:p>
          <a:p>
            <a:pPr marL="0" indent="0">
              <a:buNone/>
            </a:pPr>
            <a:endParaRPr lang="en-US" sz="1000"/>
          </a:p>
        </p:txBody>
      </p:sp>
    </p:spTree>
    <p:extLst>
      <p:ext uri="{BB962C8B-B14F-4D97-AF65-F5344CB8AC3E}">
        <p14:creationId xmlns:p14="http://schemas.microsoft.com/office/powerpoint/2010/main" val="3279735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AD19C-ECEB-C161-2296-92D9AC400781}"/>
              </a:ext>
            </a:extLst>
          </p:cNvPr>
          <p:cNvSpPr>
            <a:spLocks noGrp="1"/>
          </p:cNvSpPr>
          <p:nvPr>
            <p:ph type="title"/>
          </p:nvPr>
        </p:nvSpPr>
        <p:spPr>
          <a:xfrm>
            <a:off x="838201" y="365125"/>
            <a:ext cx="5251316" cy="1807305"/>
          </a:xfrm>
        </p:spPr>
        <p:txBody>
          <a:bodyPr>
            <a:normAutofit/>
          </a:bodyPr>
          <a:lstStyle/>
          <a:p>
            <a:r>
              <a:rPr lang="en-US" dirty="0"/>
              <a:t>To-Do List</a:t>
            </a:r>
          </a:p>
        </p:txBody>
      </p:sp>
      <p:sp>
        <p:nvSpPr>
          <p:cNvPr id="3" name="Content Placeholder 2">
            <a:extLst>
              <a:ext uri="{FF2B5EF4-FFF2-40B4-BE49-F238E27FC236}">
                <a16:creationId xmlns:a16="http://schemas.microsoft.com/office/drawing/2014/main" id="{941B4A41-836B-603E-C98F-DC1F12F428C5}"/>
              </a:ext>
            </a:extLst>
          </p:cNvPr>
          <p:cNvSpPr>
            <a:spLocks noGrp="1"/>
          </p:cNvSpPr>
          <p:nvPr>
            <p:ph idx="1"/>
          </p:nvPr>
        </p:nvSpPr>
        <p:spPr>
          <a:xfrm>
            <a:off x="787400" y="2333297"/>
            <a:ext cx="4619621" cy="3843666"/>
          </a:xfrm>
        </p:spPr>
        <p:txBody>
          <a:bodyPr>
            <a:normAutofit/>
          </a:bodyPr>
          <a:lstStyle/>
          <a:p>
            <a:r>
              <a:rPr lang="en-US" sz="2000" dirty="0"/>
              <a:t>Develop syilx inherent rights framework to include: </a:t>
            </a:r>
          </a:p>
          <a:p>
            <a:pPr lvl="1">
              <a:buFont typeface="Wingdings" panose="05000000000000000000" pitchFamily="2" charset="2"/>
              <a:buChar char="Ø"/>
            </a:pPr>
            <a:r>
              <a:rPr lang="en-US" sz="1600" dirty="0"/>
              <a:t>Declaration</a:t>
            </a:r>
          </a:p>
          <a:p>
            <a:pPr lvl="1">
              <a:buFont typeface="Wingdings" panose="05000000000000000000" pitchFamily="2" charset="2"/>
              <a:buChar char="Ø"/>
            </a:pPr>
            <a:r>
              <a:rPr lang="en-US" sz="1600" dirty="0"/>
              <a:t>Constitution</a:t>
            </a:r>
          </a:p>
          <a:p>
            <a:r>
              <a:rPr lang="en-US" sz="2000" dirty="0"/>
              <a:t>Motion from members to opt into syilx inherent rights</a:t>
            </a:r>
          </a:p>
          <a:p>
            <a:r>
              <a:rPr lang="en-US" sz="2000" dirty="0"/>
              <a:t>Empower/appoint Transitional Government</a:t>
            </a:r>
          </a:p>
          <a:p>
            <a:r>
              <a:rPr lang="en-US" sz="2000" dirty="0"/>
              <a:t>Develop Communications Strategy to continue to engage our rights holders </a:t>
            </a:r>
          </a:p>
        </p:txBody>
      </p:sp>
      <p:pic>
        <p:nvPicPr>
          <p:cNvPr id="4" name="Content Placeholder 5" descr="A bird flying in the sky&#10;&#10;Description automatically generated">
            <a:extLst>
              <a:ext uri="{FF2B5EF4-FFF2-40B4-BE49-F238E27FC236}">
                <a16:creationId xmlns:a16="http://schemas.microsoft.com/office/drawing/2014/main" id="{4C2C72E1-3B9F-CF4D-88F5-6B846D8EDD6C}"/>
              </a:ext>
            </a:extLst>
          </p:cNvPr>
          <p:cNvPicPr>
            <a:picLocks noChangeAspect="1"/>
          </p:cNvPicPr>
          <p:nvPr/>
        </p:nvPicPr>
        <p:blipFill rotWithShape="1">
          <a:blip r:embed="rId2"/>
          <a:srcRect t="3389" r="2" b="460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0072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0DB4301-3C4E-02D5-E870-5D20DEC4E440}"/>
              </a:ext>
            </a:extLst>
          </p:cNvPr>
          <p:cNvPicPr>
            <a:picLocks noGrp="1" noChangeAspect="1"/>
          </p:cNvPicPr>
          <p:nvPr>
            <p:ph idx="1"/>
          </p:nvPr>
        </p:nvPicPr>
        <p:blipFill rotWithShape="1">
          <a:blip r:embed="rId2"/>
          <a:srcRect r="-591" b="24928"/>
          <a:stretch/>
        </p:blipFill>
        <p:spPr>
          <a:xfrm>
            <a:off x="2438400" y="454266"/>
            <a:ext cx="7002378" cy="59494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0102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2215A11-3DB4-EB2D-95B9-CB0C2E8F3DB2}"/>
              </a:ext>
            </a:extLst>
          </p:cNvPr>
          <p:cNvPicPr>
            <a:picLocks noChangeAspect="1"/>
          </p:cNvPicPr>
          <p:nvPr/>
        </p:nvPicPr>
        <p:blipFill rotWithShape="1">
          <a:blip r:embed="rId2">
            <a:extLst>
              <a:ext uri="{28A0092B-C50C-407E-A947-70E740481C1C}">
                <a14:useLocalDpi xmlns:a14="http://schemas.microsoft.com/office/drawing/2010/main" val="0"/>
              </a:ext>
            </a:extLst>
          </a:blip>
          <a:srcRect l="13558" r="33250"/>
          <a:stretch/>
        </p:blipFill>
        <p:spPr>
          <a:xfrm rot="5400000">
            <a:off x="4017410" y="-1770946"/>
            <a:ext cx="6858000" cy="9669642"/>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6BDB73-9925-54D3-919C-8DDE8B052054}"/>
              </a:ext>
            </a:extLst>
          </p:cNvPr>
          <p:cNvSpPr>
            <a:spLocks noGrp="1"/>
          </p:cNvSpPr>
          <p:nvPr>
            <p:ph type="title"/>
          </p:nvPr>
        </p:nvSpPr>
        <p:spPr>
          <a:xfrm>
            <a:off x="838200" y="365125"/>
            <a:ext cx="3822189" cy="1899912"/>
          </a:xfrm>
        </p:spPr>
        <p:txBody>
          <a:bodyPr>
            <a:normAutofit/>
          </a:bodyPr>
          <a:lstStyle/>
          <a:p>
            <a:r>
              <a:rPr lang="en-US" sz="4000"/>
              <a:t>Contact</a:t>
            </a:r>
          </a:p>
        </p:txBody>
      </p:sp>
      <p:sp>
        <p:nvSpPr>
          <p:cNvPr id="3" name="Content Placeholder 2">
            <a:extLst>
              <a:ext uri="{FF2B5EF4-FFF2-40B4-BE49-F238E27FC236}">
                <a16:creationId xmlns:a16="http://schemas.microsoft.com/office/drawing/2014/main" id="{0FCB0590-F7DD-DB03-EE84-3C925EA7B8E9}"/>
              </a:ext>
            </a:extLst>
          </p:cNvPr>
          <p:cNvSpPr>
            <a:spLocks noGrp="1"/>
          </p:cNvSpPr>
          <p:nvPr>
            <p:ph idx="1"/>
          </p:nvPr>
        </p:nvSpPr>
        <p:spPr>
          <a:xfrm>
            <a:off x="838200" y="2434201"/>
            <a:ext cx="3822189" cy="3742762"/>
          </a:xfrm>
        </p:spPr>
        <p:txBody>
          <a:bodyPr>
            <a:normAutofit/>
          </a:bodyPr>
          <a:lstStyle/>
          <a:p>
            <a:pPr marL="0" indent="0">
              <a:buNone/>
            </a:pPr>
            <a:r>
              <a:rPr lang="en-US" sz="2000" dirty="0"/>
              <a:t>Upper Nicola Band</a:t>
            </a:r>
          </a:p>
          <a:p>
            <a:pPr marL="0" indent="0">
              <a:buNone/>
            </a:pPr>
            <a:r>
              <a:rPr lang="en-US" sz="2000" dirty="0"/>
              <a:t>Collette Sunday</a:t>
            </a:r>
          </a:p>
          <a:p>
            <a:pPr marL="0" indent="0">
              <a:buNone/>
            </a:pPr>
            <a:r>
              <a:rPr lang="en-US" sz="2000" dirty="0"/>
              <a:t>Band Administrator</a:t>
            </a:r>
          </a:p>
          <a:p>
            <a:pPr marL="0" indent="0">
              <a:buNone/>
            </a:pPr>
            <a:r>
              <a:rPr lang="en-US" sz="2000" dirty="0"/>
              <a:t>E: admin@uppernicola.</a:t>
            </a:r>
            <a:r>
              <a:rPr lang="en-US" sz="2000"/>
              <a:t>com                   T</a:t>
            </a:r>
            <a:r>
              <a:rPr lang="en-US" sz="2000" dirty="0"/>
              <a:t>: 250-350-3342</a:t>
            </a:r>
          </a:p>
          <a:p>
            <a:endParaRPr lang="en-US" sz="2000" dirty="0"/>
          </a:p>
        </p:txBody>
      </p:sp>
      <p:sp>
        <p:nvSpPr>
          <p:cNvPr id="5" name="Title 1">
            <a:extLst>
              <a:ext uri="{FF2B5EF4-FFF2-40B4-BE49-F238E27FC236}">
                <a16:creationId xmlns:a16="http://schemas.microsoft.com/office/drawing/2014/main" id="{EB24B77A-43D9-A2E9-1351-36C83E67A4BC}"/>
              </a:ext>
            </a:extLst>
          </p:cNvPr>
          <p:cNvSpPr txBox="1">
            <a:spLocks/>
          </p:cNvSpPr>
          <p:nvPr/>
        </p:nvSpPr>
        <p:spPr>
          <a:xfrm>
            <a:off x="6388772" y="953847"/>
            <a:ext cx="5775960" cy="42200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1913 Chief John </a:t>
            </a:r>
            <a:r>
              <a:rPr lang="en-US" sz="2800" b="1" dirty="0" err="1"/>
              <a:t>Chilheetsa</a:t>
            </a:r>
            <a:r>
              <a:rPr lang="en-US" sz="2800" b="1" dirty="0"/>
              <a:t> stated “…If you claim it is your country then we are of opposite opinions and I am opposed to that view…” (</a:t>
            </a:r>
            <a:r>
              <a:rPr lang="en-US" sz="2800" b="1" i="1" dirty="0"/>
              <a:t>We Get Our Living Like Milk From the Land, Armstrong)</a:t>
            </a:r>
            <a:br>
              <a:rPr lang="en-US" sz="3000" dirty="0"/>
            </a:br>
            <a:br>
              <a:rPr lang="en-US" sz="3000" dirty="0"/>
            </a:br>
            <a:endParaRPr lang="en-US" sz="3000" dirty="0"/>
          </a:p>
        </p:txBody>
      </p:sp>
    </p:spTree>
    <p:extLst>
      <p:ext uri="{BB962C8B-B14F-4D97-AF65-F5344CB8AC3E}">
        <p14:creationId xmlns:p14="http://schemas.microsoft.com/office/powerpoint/2010/main" val="2439024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TotalTime>
  <Words>433</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Okanagan</vt:lpstr>
      <vt:lpstr>Wingdings</vt:lpstr>
      <vt:lpstr>Office Theme</vt:lpstr>
      <vt:lpstr>PowerPoint Presentation</vt:lpstr>
      <vt:lpstr>PowerPoint Presentation</vt:lpstr>
      <vt:lpstr>axá iʔ sccuntət iʔ tl x̌aʔxítət x̌l iʔ nəqsil̓tət FAMILY DECLARATION</vt:lpstr>
      <vt:lpstr>Educating our Members about self inherent rights and the Indian act</vt:lpstr>
      <vt:lpstr>Five Priorities</vt:lpstr>
      <vt:lpstr>Building Capacity Through Policy Development</vt:lpstr>
      <vt:lpstr>To-Do List</vt:lpstr>
      <vt:lpstr>PowerPoint Presentation</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syilx inherent rights</dc:title>
  <dc:creator>Collette Sunday</dc:creator>
  <cp:lastModifiedBy>Collette Sunday</cp:lastModifiedBy>
  <cp:revision>8</cp:revision>
  <dcterms:created xsi:type="dcterms:W3CDTF">2023-06-01T13:38:50Z</dcterms:created>
  <dcterms:modified xsi:type="dcterms:W3CDTF">2023-06-05T16:09:25Z</dcterms:modified>
</cp:coreProperties>
</file>