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7"/>
  </p:notesMasterIdLst>
  <p:sldIdLst>
    <p:sldId id="273" r:id="rId3"/>
    <p:sldId id="267" r:id="rId4"/>
    <p:sldId id="268" r:id="rId5"/>
    <p:sldId id="280" r:id="rId6"/>
    <p:sldId id="277" r:id="rId7"/>
    <p:sldId id="271" r:id="rId8"/>
    <p:sldId id="275" r:id="rId9"/>
    <p:sldId id="269" r:id="rId10"/>
    <p:sldId id="272" r:id="rId11"/>
    <p:sldId id="274" r:id="rId12"/>
    <p:sldId id="278" r:id="rId13"/>
    <p:sldId id="279" r:id="rId14"/>
    <p:sldId id="276"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78033C-8380-48DC-B2B9-3ABDE7AB4F36}" v="11" dt="2025-02-27T15:31:52.1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24B6BF-97CC-405E-9E64-C13D7ED3BD42}" type="doc">
      <dgm:prSet loTypeId="urn:microsoft.com/office/officeart/2009/3/layout/PieProcess" loCatId="process" qsTypeId="urn:microsoft.com/office/officeart/2005/8/quickstyle/simple3" qsCatId="simple" csTypeId="urn:microsoft.com/office/officeart/2005/8/colors/accent3_4" csCatId="accent3" phldr="1"/>
      <dgm:spPr/>
      <dgm:t>
        <a:bodyPr/>
        <a:lstStyle/>
        <a:p>
          <a:endParaRPr lang="en-CA"/>
        </a:p>
      </dgm:t>
    </dgm:pt>
    <dgm:pt modelId="{5B095CB5-C967-426E-84AB-AA317BD8805C}">
      <dgm:prSet phldrT="[Text]" custT="1"/>
      <dgm:spPr/>
      <dgm:t>
        <a:bodyPr/>
        <a:lstStyle/>
        <a:p>
          <a:r>
            <a:rPr lang="en-CA" sz="1400" dirty="0"/>
            <a:t>Election Year</a:t>
          </a:r>
        </a:p>
      </dgm:t>
    </dgm:pt>
    <dgm:pt modelId="{479790F6-2A90-4AC2-98FF-33C400089A47}" type="parTrans" cxnId="{6BEBD58C-BA7B-47B4-99E2-2B7406B3700F}">
      <dgm:prSet/>
      <dgm:spPr/>
      <dgm:t>
        <a:bodyPr/>
        <a:lstStyle/>
        <a:p>
          <a:endParaRPr lang="en-CA"/>
        </a:p>
      </dgm:t>
    </dgm:pt>
    <dgm:pt modelId="{2EB87D43-72E3-48B7-8930-28ADEAB2D676}" type="sibTrans" cxnId="{6BEBD58C-BA7B-47B4-99E2-2B7406B3700F}">
      <dgm:prSet/>
      <dgm:spPr/>
      <dgm:t>
        <a:bodyPr/>
        <a:lstStyle/>
        <a:p>
          <a:endParaRPr lang="en-CA"/>
        </a:p>
      </dgm:t>
    </dgm:pt>
    <dgm:pt modelId="{93F5B11C-614B-4FB1-BBF2-639231613667}">
      <dgm:prSet phldrT="[Text]" custT="1"/>
      <dgm:spPr/>
      <dgm:t>
        <a:bodyPr/>
        <a:lstStyle/>
        <a:p>
          <a:r>
            <a:rPr lang="en-CA" sz="1400" dirty="0"/>
            <a:t> Appointment or Announcement of Tribunal Committee Before 11/26/2025</a:t>
          </a:r>
        </a:p>
      </dgm:t>
    </dgm:pt>
    <dgm:pt modelId="{D7107A4E-5205-4FDE-B202-39F33829753E}" type="parTrans" cxnId="{B83AC1D9-8CC7-4302-B5E4-420BC4E03D23}">
      <dgm:prSet/>
      <dgm:spPr/>
      <dgm:t>
        <a:bodyPr/>
        <a:lstStyle/>
        <a:p>
          <a:endParaRPr lang="en-CA"/>
        </a:p>
      </dgm:t>
    </dgm:pt>
    <dgm:pt modelId="{64FD1FC9-2942-4ECD-BE87-F7A2E7F95220}" type="sibTrans" cxnId="{B83AC1D9-8CC7-4302-B5E4-420BC4E03D23}">
      <dgm:prSet/>
      <dgm:spPr/>
      <dgm:t>
        <a:bodyPr/>
        <a:lstStyle/>
        <a:p>
          <a:endParaRPr lang="en-CA"/>
        </a:p>
      </dgm:t>
    </dgm:pt>
    <dgm:pt modelId="{DBE56465-DB5A-4C17-8C44-66F1AA8F5B9A}">
      <dgm:prSet phldrT="[Text]" custT="1"/>
      <dgm:spPr/>
      <dgm:t>
        <a:bodyPr/>
        <a:lstStyle/>
        <a:p>
          <a:endParaRPr lang="en-CA" sz="1400" dirty="0"/>
        </a:p>
        <a:p>
          <a:r>
            <a:rPr lang="en-CA" sz="1400" dirty="0"/>
            <a:t>Appointment of Electoral Officer:         on or before 11/26/2025</a:t>
          </a:r>
        </a:p>
        <a:p>
          <a:endParaRPr lang="en-CA" sz="1400" dirty="0"/>
        </a:p>
      </dgm:t>
    </dgm:pt>
    <dgm:pt modelId="{0811BC93-B535-4CE6-87D2-F57C4910365D}" type="parTrans" cxnId="{8408F621-A836-41A6-8EF4-90A873A485E7}">
      <dgm:prSet/>
      <dgm:spPr/>
      <dgm:t>
        <a:bodyPr/>
        <a:lstStyle/>
        <a:p>
          <a:endParaRPr lang="en-CA"/>
        </a:p>
      </dgm:t>
    </dgm:pt>
    <dgm:pt modelId="{B925AC3A-AB60-41F4-B6CE-4442F0948F37}" type="sibTrans" cxnId="{8408F621-A836-41A6-8EF4-90A873A485E7}">
      <dgm:prSet/>
      <dgm:spPr/>
      <dgm:t>
        <a:bodyPr/>
        <a:lstStyle/>
        <a:p>
          <a:endParaRPr lang="en-CA"/>
        </a:p>
      </dgm:t>
    </dgm:pt>
    <dgm:pt modelId="{BF6C04B8-ED2F-4F88-A1EC-0433DD6F25D8}">
      <dgm:prSet phldrT="[Text]" custT="1"/>
      <dgm:spPr/>
      <dgm:t>
        <a:bodyPr/>
        <a:lstStyle/>
        <a:p>
          <a:r>
            <a:rPr lang="en-CA" sz="1400" dirty="0"/>
            <a:t>Nomination Schedule</a:t>
          </a:r>
        </a:p>
      </dgm:t>
    </dgm:pt>
    <dgm:pt modelId="{3EEAB34C-4434-42F0-81AC-50D36EB555A5}" type="parTrans" cxnId="{B0649296-8EDB-4434-A519-7A154722A25D}">
      <dgm:prSet/>
      <dgm:spPr/>
      <dgm:t>
        <a:bodyPr/>
        <a:lstStyle/>
        <a:p>
          <a:endParaRPr lang="en-CA"/>
        </a:p>
      </dgm:t>
    </dgm:pt>
    <dgm:pt modelId="{CFB98C60-D824-4F90-963B-2A60B0EF1CE1}" type="sibTrans" cxnId="{B0649296-8EDB-4434-A519-7A154722A25D}">
      <dgm:prSet/>
      <dgm:spPr/>
      <dgm:t>
        <a:bodyPr/>
        <a:lstStyle/>
        <a:p>
          <a:endParaRPr lang="en-CA"/>
        </a:p>
      </dgm:t>
    </dgm:pt>
    <dgm:pt modelId="{A1FCB2F8-D6AF-460C-AD4D-E2ED53C0B2D8}">
      <dgm:prSet phldrT="[Text]" custT="1"/>
      <dgm:spPr/>
      <dgm:t>
        <a:bodyPr/>
        <a:lstStyle/>
        <a:p>
          <a:r>
            <a:rPr lang="en-CA" sz="1400" dirty="0"/>
            <a:t>Nomination Meeting to be posted, last Thursday in January 01/29/2026</a:t>
          </a:r>
        </a:p>
      </dgm:t>
    </dgm:pt>
    <dgm:pt modelId="{FD3DAFF3-3A0E-4357-A946-FCBDA6BB711A}" type="parTrans" cxnId="{3F9D98C6-9BCB-4C41-B1A9-1384ECC87BB8}">
      <dgm:prSet/>
      <dgm:spPr/>
      <dgm:t>
        <a:bodyPr/>
        <a:lstStyle/>
        <a:p>
          <a:endParaRPr lang="en-CA"/>
        </a:p>
      </dgm:t>
    </dgm:pt>
    <dgm:pt modelId="{2211505C-7098-49D9-BABF-CC5ABA105457}" type="sibTrans" cxnId="{3F9D98C6-9BCB-4C41-B1A9-1384ECC87BB8}">
      <dgm:prSet/>
      <dgm:spPr/>
      <dgm:t>
        <a:bodyPr/>
        <a:lstStyle/>
        <a:p>
          <a:endParaRPr lang="en-CA"/>
        </a:p>
      </dgm:t>
    </dgm:pt>
    <dgm:pt modelId="{8A88CEE0-A108-4FC5-85F3-3546FB5EF14C}">
      <dgm:prSet phldrT="[Text]" custT="1"/>
      <dgm:spPr/>
      <dgm:t>
        <a:bodyPr/>
        <a:lstStyle/>
        <a:p>
          <a:r>
            <a:rPr lang="en-CA" sz="1400" dirty="0"/>
            <a:t>Polls</a:t>
          </a:r>
        </a:p>
      </dgm:t>
    </dgm:pt>
    <dgm:pt modelId="{32EA602A-0DB6-4913-9EF0-296786C38C7F}" type="parTrans" cxnId="{88C8EAC0-C083-4596-B168-F9D5D97B21FB}">
      <dgm:prSet/>
      <dgm:spPr/>
      <dgm:t>
        <a:bodyPr/>
        <a:lstStyle/>
        <a:p>
          <a:endParaRPr lang="en-CA"/>
        </a:p>
      </dgm:t>
    </dgm:pt>
    <dgm:pt modelId="{EFBD6136-B870-409B-83B2-D1B40E9C20A6}" type="sibTrans" cxnId="{88C8EAC0-C083-4596-B168-F9D5D97B21FB}">
      <dgm:prSet/>
      <dgm:spPr/>
      <dgm:t>
        <a:bodyPr/>
        <a:lstStyle/>
        <a:p>
          <a:endParaRPr lang="en-CA"/>
        </a:p>
      </dgm:t>
    </dgm:pt>
    <dgm:pt modelId="{88DC16E9-D35C-4111-B09F-190ED443A066}">
      <dgm:prSet phldrT="[Text]" custT="1"/>
      <dgm:spPr/>
      <dgm:t>
        <a:bodyPr/>
        <a:lstStyle/>
        <a:p>
          <a:r>
            <a:rPr lang="en-CA" sz="1400" dirty="0"/>
            <a:t>Counting of ballots, Sunday following election </a:t>
          </a:r>
        </a:p>
        <a:p>
          <a:r>
            <a:rPr lang="en-CA" sz="1400" dirty="0"/>
            <a:t>03/22/2026</a:t>
          </a:r>
        </a:p>
        <a:p>
          <a:endParaRPr lang="en-CA" sz="1400" dirty="0"/>
        </a:p>
        <a:p>
          <a:r>
            <a:rPr lang="en-CA" sz="1400" dirty="0"/>
            <a:t>Electoral Officer post results 03/22/2026</a:t>
          </a:r>
        </a:p>
      </dgm:t>
    </dgm:pt>
    <dgm:pt modelId="{FB26B0AF-C427-4D45-82A2-E5D04D008841}" type="parTrans" cxnId="{A9A12D9E-4D45-4D96-AD60-56F376E5EED9}">
      <dgm:prSet/>
      <dgm:spPr/>
      <dgm:t>
        <a:bodyPr/>
        <a:lstStyle/>
        <a:p>
          <a:endParaRPr lang="en-CA"/>
        </a:p>
      </dgm:t>
    </dgm:pt>
    <dgm:pt modelId="{156600C8-195A-4567-B619-D56E00219C2F}" type="sibTrans" cxnId="{A9A12D9E-4D45-4D96-AD60-56F376E5EED9}">
      <dgm:prSet/>
      <dgm:spPr/>
      <dgm:t>
        <a:bodyPr/>
        <a:lstStyle/>
        <a:p>
          <a:endParaRPr lang="en-CA"/>
        </a:p>
      </dgm:t>
    </dgm:pt>
    <dgm:pt modelId="{495F57F1-C99C-47D7-A273-617CE9DFCA2E}">
      <dgm:prSet phldrT="[Text]" custT="1"/>
      <dgm:spPr/>
      <dgm:t>
        <a:bodyPr/>
        <a:lstStyle/>
        <a:p>
          <a:endParaRPr lang="en-CA" sz="1400" dirty="0"/>
        </a:p>
        <a:p>
          <a:r>
            <a:rPr lang="en-CA" sz="1400" dirty="0"/>
            <a:t>Nomination Meeting  second Thursday of February 02/12/2026</a:t>
          </a:r>
        </a:p>
      </dgm:t>
    </dgm:pt>
    <dgm:pt modelId="{F3EC9C3B-FF90-4F22-991B-9C97BBC1D81D}" type="parTrans" cxnId="{9484FCA4-5847-4671-94E4-30826D8825DA}">
      <dgm:prSet/>
      <dgm:spPr/>
      <dgm:t>
        <a:bodyPr/>
        <a:lstStyle/>
        <a:p>
          <a:endParaRPr lang="en-CA"/>
        </a:p>
      </dgm:t>
    </dgm:pt>
    <dgm:pt modelId="{B68431AF-F78F-481D-BCBE-DCB7E19D5FF1}" type="sibTrans" cxnId="{9484FCA4-5847-4671-94E4-30826D8825DA}">
      <dgm:prSet/>
      <dgm:spPr/>
      <dgm:t>
        <a:bodyPr/>
        <a:lstStyle/>
        <a:p>
          <a:endParaRPr lang="en-CA"/>
        </a:p>
      </dgm:t>
    </dgm:pt>
    <dgm:pt modelId="{2D09DBC4-7604-4A20-8464-AD7A578D18B9}">
      <dgm:prSet phldrT="[Text]" custT="1"/>
      <dgm:spPr/>
      <dgm:t>
        <a:bodyPr/>
        <a:lstStyle/>
        <a:p>
          <a:r>
            <a:rPr lang="en-CA" sz="1400" dirty="0"/>
            <a:t>Post Nomination</a:t>
          </a:r>
        </a:p>
      </dgm:t>
    </dgm:pt>
    <dgm:pt modelId="{7FE0867C-BBA8-4136-8481-021931DAD437}" type="parTrans" cxnId="{2A2292E3-E76E-46C2-81FE-662A189F7795}">
      <dgm:prSet/>
      <dgm:spPr/>
      <dgm:t>
        <a:bodyPr/>
        <a:lstStyle/>
        <a:p>
          <a:endParaRPr lang="en-CA"/>
        </a:p>
      </dgm:t>
    </dgm:pt>
    <dgm:pt modelId="{6216C966-8836-4890-974A-0F687950A5C4}" type="sibTrans" cxnId="{2A2292E3-E76E-46C2-81FE-662A189F7795}">
      <dgm:prSet/>
      <dgm:spPr/>
      <dgm:t>
        <a:bodyPr/>
        <a:lstStyle/>
        <a:p>
          <a:endParaRPr lang="en-CA"/>
        </a:p>
      </dgm:t>
    </dgm:pt>
    <dgm:pt modelId="{C84A5A21-CF5A-4B2F-948B-3A0DEE293B16}">
      <dgm:prSet phldrT="[Text]" custT="1"/>
      <dgm:spPr/>
      <dgm:t>
        <a:bodyPr/>
        <a:lstStyle/>
        <a:p>
          <a:r>
            <a:rPr lang="en-CA" sz="1200" dirty="0"/>
            <a:t>Withdrawal from Nomination; no less than 12 days before opening of advance poll</a:t>
          </a:r>
          <a:br>
            <a:rPr lang="en-CA" sz="1200" dirty="0"/>
          </a:br>
          <a:r>
            <a:rPr lang="en-CA" sz="1200" dirty="0"/>
            <a:t>03/2/2026</a:t>
          </a:r>
        </a:p>
      </dgm:t>
    </dgm:pt>
    <dgm:pt modelId="{96EBD9D3-AD4D-433D-B1B7-7BB4A171D10D}" type="parTrans" cxnId="{0774097C-94A1-4B01-82A9-2B5B5E53D4F2}">
      <dgm:prSet/>
      <dgm:spPr/>
      <dgm:t>
        <a:bodyPr/>
        <a:lstStyle/>
        <a:p>
          <a:endParaRPr lang="en-CA"/>
        </a:p>
      </dgm:t>
    </dgm:pt>
    <dgm:pt modelId="{4AA24CF4-127E-44BE-9AF2-5CA38A1034FD}" type="sibTrans" cxnId="{0774097C-94A1-4B01-82A9-2B5B5E53D4F2}">
      <dgm:prSet/>
      <dgm:spPr/>
      <dgm:t>
        <a:bodyPr/>
        <a:lstStyle/>
        <a:p>
          <a:endParaRPr lang="en-CA"/>
        </a:p>
      </dgm:t>
    </dgm:pt>
    <dgm:pt modelId="{34653A74-89F1-476A-9B39-D15E19C72B11}">
      <dgm:prSet phldrT="[Text]" custT="1"/>
      <dgm:spPr/>
      <dgm:t>
        <a:bodyPr/>
        <a:lstStyle/>
        <a:p>
          <a:endParaRPr lang="en-CA" sz="1200" dirty="0"/>
        </a:p>
        <a:p>
          <a:r>
            <a:rPr lang="en-CA" sz="1200" dirty="0"/>
            <a:t>Candidate Notification, 3 calendar days from Nomination Mtg 02/15/2026</a:t>
          </a:r>
        </a:p>
      </dgm:t>
    </dgm:pt>
    <dgm:pt modelId="{8F26CA1A-CBB9-46D4-8388-18EB34F99233}" type="parTrans" cxnId="{BAC7483E-B34C-4DC1-897F-BC749A6FA7F1}">
      <dgm:prSet/>
      <dgm:spPr/>
      <dgm:t>
        <a:bodyPr/>
        <a:lstStyle/>
        <a:p>
          <a:endParaRPr lang="en-CA"/>
        </a:p>
      </dgm:t>
    </dgm:pt>
    <dgm:pt modelId="{8A6E5F98-C5F2-4109-8B8B-630D38F8967E}" type="sibTrans" cxnId="{BAC7483E-B34C-4DC1-897F-BC749A6FA7F1}">
      <dgm:prSet/>
      <dgm:spPr/>
      <dgm:t>
        <a:bodyPr/>
        <a:lstStyle/>
        <a:p>
          <a:endParaRPr lang="en-CA"/>
        </a:p>
      </dgm:t>
    </dgm:pt>
    <dgm:pt modelId="{4D4B6C3A-79F5-442B-AE40-D975C7D8BD57}">
      <dgm:prSet phldrT="[Text]" custT="1"/>
      <dgm:spPr/>
      <dgm:t>
        <a:bodyPr/>
        <a:lstStyle/>
        <a:p>
          <a:endParaRPr lang="en-CA" sz="1200" dirty="0"/>
        </a:p>
        <a:p>
          <a:r>
            <a:rPr lang="en-CA" sz="1200" dirty="0"/>
            <a:t>Submit Criminal Records Check &amp; Signed Code of Ethics two </a:t>
          </a:r>
          <a:r>
            <a:rPr lang="en-CA" sz="1200" dirty="0" err="1"/>
            <a:t>wks</a:t>
          </a:r>
          <a:r>
            <a:rPr lang="en-CA" sz="1200" dirty="0"/>
            <a:t> of nomination meeting 02/26/2026</a:t>
          </a:r>
        </a:p>
      </dgm:t>
    </dgm:pt>
    <dgm:pt modelId="{F1D4B9C4-9247-4688-90E1-EF9B9B51A001}" type="parTrans" cxnId="{D7307803-4612-4DC5-93D1-9BDDE01D4025}">
      <dgm:prSet/>
      <dgm:spPr/>
      <dgm:t>
        <a:bodyPr/>
        <a:lstStyle/>
        <a:p>
          <a:endParaRPr lang="en-CA"/>
        </a:p>
      </dgm:t>
    </dgm:pt>
    <dgm:pt modelId="{8EA0E1B3-4743-4CE6-B509-20268E69EA1E}" type="sibTrans" cxnId="{D7307803-4612-4DC5-93D1-9BDDE01D4025}">
      <dgm:prSet/>
      <dgm:spPr/>
      <dgm:t>
        <a:bodyPr/>
        <a:lstStyle/>
        <a:p>
          <a:endParaRPr lang="en-CA"/>
        </a:p>
      </dgm:t>
    </dgm:pt>
    <dgm:pt modelId="{24CC5A06-4B85-4FAF-A7AC-FBD25E91EE79}">
      <dgm:prSet phldrT="[Text]" custT="1"/>
      <dgm:spPr/>
      <dgm:t>
        <a:bodyPr/>
        <a:lstStyle/>
        <a:p>
          <a:r>
            <a:rPr lang="en-CA" sz="1200" dirty="0"/>
            <a:t>Eligibility Decision 02/27/2026</a:t>
          </a:r>
        </a:p>
      </dgm:t>
    </dgm:pt>
    <dgm:pt modelId="{21B9AD17-DF97-425E-A5DD-232BF733EE60}" type="parTrans" cxnId="{8DCD7739-6166-4D18-A6F0-EAF98E3FE2AE}">
      <dgm:prSet/>
      <dgm:spPr/>
      <dgm:t>
        <a:bodyPr/>
        <a:lstStyle/>
        <a:p>
          <a:endParaRPr lang="en-CA"/>
        </a:p>
      </dgm:t>
    </dgm:pt>
    <dgm:pt modelId="{4547C074-2377-4A51-84FF-17DCDF34758F}" type="sibTrans" cxnId="{8DCD7739-6166-4D18-A6F0-EAF98E3FE2AE}">
      <dgm:prSet/>
      <dgm:spPr/>
      <dgm:t>
        <a:bodyPr/>
        <a:lstStyle/>
        <a:p>
          <a:endParaRPr lang="en-CA"/>
        </a:p>
      </dgm:t>
    </dgm:pt>
    <dgm:pt modelId="{CD82663B-EE74-413C-826D-0675F38A68E7}">
      <dgm:prSet phldrT="[Text]"/>
      <dgm:spPr/>
      <dgm:t>
        <a:bodyPr/>
        <a:lstStyle/>
        <a:p>
          <a:r>
            <a:rPr lang="en-CA" sz="1400" dirty="0"/>
            <a:t>Public Declarations</a:t>
          </a:r>
        </a:p>
      </dgm:t>
    </dgm:pt>
    <dgm:pt modelId="{03CB40F9-4286-4FFC-92C7-6746C9DFECB3}" type="parTrans" cxnId="{44526C3B-13E5-46E0-B5C3-141F45E2189F}">
      <dgm:prSet/>
      <dgm:spPr/>
      <dgm:t>
        <a:bodyPr/>
        <a:lstStyle/>
        <a:p>
          <a:endParaRPr lang="en-CA"/>
        </a:p>
      </dgm:t>
    </dgm:pt>
    <dgm:pt modelId="{897E819A-6C1A-4925-BF07-0F17286C25AE}" type="sibTrans" cxnId="{44526C3B-13E5-46E0-B5C3-141F45E2189F}">
      <dgm:prSet/>
      <dgm:spPr/>
      <dgm:t>
        <a:bodyPr/>
        <a:lstStyle/>
        <a:p>
          <a:endParaRPr lang="en-CA"/>
        </a:p>
      </dgm:t>
    </dgm:pt>
    <dgm:pt modelId="{BD4E35B2-8203-465E-894F-6E760D748830}">
      <dgm:prSet phldrT="[Text]" custT="1"/>
      <dgm:spPr/>
      <dgm:t>
        <a:bodyPr/>
        <a:lstStyle/>
        <a:p>
          <a:r>
            <a:rPr lang="en-CA" sz="1400" dirty="0"/>
            <a:t>Election Schedule</a:t>
          </a:r>
        </a:p>
      </dgm:t>
    </dgm:pt>
    <dgm:pt modelId="{EFD63C72-8DA3-4D58-A5EE-6D585604B0EF}" type="parTrans" cxnId="{AFC9AA77-E181-42B3-BDA7-680C17378387}">
      <dgm:prSet/>
      <dgm:spPr/>
      <dgm:t>
        <a:bodyPr/>
        <a:lstStyle/>
        <a:p>
          <a:endParaRPr lang="en-CA"/>
        </a:p>
      </dgm:t>
    </dgm:pt>
    <dgm:pt modelId="{3EB5E296-47F9-454D-A9B7-56DC1B6484B9}" type="sibTrans" cxnId="{AFC9AA77-E181-42B3-BDA7-680C17378387}">
      <dgm:prSet/>
      <dgm:spPr/>
      <dgm:t>
        <a:bodyPr/>
        <a:lstStyle/>
        <a:p>
          <a:endParaRPr lang="en-CA"/>
        </a:p>
      </dgm:t>
    </dgm:pt>
    <dgm:pt modelId="{FC686157-F3EB-4350-916C-8128E17EA951}">
      <dgm:prSet phldrT="[Text]" custT="1"/>
      <dgm:spPr/>
      <dgm:t>
        <a:bodyPr/>
        <a:lstStyle/>
        <a:p>
          <a:r>
            <a:rPr lang="en-CA" sz="1400" dirty="0"/>
            <a:t>Electoral Officer post Election </a:t>
          </a:r>
          <a:r>
            <a:rPr lang="en-CA" sz="1400"/>
            <a:t>Notice 02/20/2026</a:t>
          </a:r>
          <a:endParaRPr lang="en-CA" sz="1400" dirty="0"/>
        </a:p>
      </dgm:t>
    </dgm:pt>
    <dgm:pt modelId="{C2158240-7876-4791-9515-B8C416CABED6}" type="parTrans" cxnId="{117AE2F7-BE71-4453-A987-D979436C5379}">
      <dgm:prSet/>
      <dgm:spPr/>
      <dgm:t>
        <a:bodyPr/>
        <a:lstStyle/>
        <a:p>
          <a:endParaRPr lang="en-CA"/>
        </a:p>
      </dgm:t>
    </dgm:pt>
    <dgm:pt modelId="{D851DF70-8E46-434A-8425-ABB02A2B58C6}" type="sibTrans" cxnId="{117AE2F7-BE71-4453-A987-D979436C5379}">
      <dgm:prSet/>
      <dgm:spPr/>
      <dgm:t>
        <a:bodyPr/>
        <a:lstStyle/>
        <a:p>
          <a:endParaRPr lang="en-CA"/>
        </a:p>
      </dgm:t>
    </dgm:pt>
    <dgm:pt modelId="{4783E2DF-6971-4437-B9DC-A77751441C4D}">
      <dgm:prSet phldrT="[Text]" custT="1"/>
      <dgm:spPr/>
      <dgm:t>
        <a:bodyPr/>
        <a:lstStyle/>
        <a:p>
          <a:r>
            <a:rPr lang="en-CA" sz="1400" dirty="0"/>
            <a:t>Advance Poll Second Saturday of March 14</a:t>
          </a:r>
        </a:p>
        <a:p>
          <a:r>
            <a:rPr lang="en-CA" sz="1400" dirty="0"/>
            <a:t>/2026</a:t>
          </a:r>
        </a:p>
        <a:p>
          <a:endParaRPr lang="en-CA" sz="1400" dirty="0"/>
        </a:p>
      </dgm:t>
    </dgm:pt>
    <dgm:pt modelId="{D04851FC-7D0C-4662-828F-C45E1BCC4F75}" type="parTrans" cxnId="{A90C7624-C645-463A-9523-0E71D9655B4F}">
      <dgm:prSet/>
      <dgm:spPr/>
      <dgm:t>
        <a:bodyPr/>
        <a:lstStyle/>
        <a:p>
          <a:endParaRPr lang="en-CA"/>
        </a:p>
      </dgm:t>
    </dgm:pt>
    <dgm:pt modelId="{866093C4-1CBA-4EA4-8E8F-E060682A72A5}" type="sibTrans" cxnId="{A90C7624-C645-463A-9523-0E71D9655B4F}">
      <dgm:prSet/>
      <dgm:spPr/>
      <dgm:t>
        <a:bodyPr/>
        <a:lstStyle/>
        <a:p>
          <a:endParaRPr lang="en-CA"/>
        </a:p>
      </dgm:t>
    </dgm:pt>
    <dgm:pt modelId="{A18FD857-E7F2-4C3E-83B6-9D8035422D87}">
      <dgm:prSet phldrT="[Text]" custT="1"/>
      <dgm:spPr/>
      <dgm:t>
        <a:bodyPr/>
        <a:lstStyle/>
        <a:p>
          <a:r>
            <a:rPr lang="en-CA" sz="1400" dirty="0"/>
            <a:t>Election Day Third Saturday of March  21</a:t>
          </a:r>
        </a:p>
        <a:p>
          <a:r>
            <a:rPr lang="en-CA" sz="1400" dirty="0"/>
            <a:t>/2026</a:t>
          </a:r>
        </a:p>
      </dgm:t>
    </dgm:pt>
    <dgm:pt modelId="{DB2D45E8-077A-43D6-894B-E8749CBC919C}" type="parTrans" cxnId="{4597AC6F-9DD1-43C9-92E6-E870C3C94751}">
      <dgm:prSet/>
      <dgm:spPr/>
      <dgm:t>
        <a:bodyPr/>
        <a:lstStyle/>
        <a:p>
          <a:endParaRPr lang="en-CA"/>
        </a:p>
      </dgm:t>
    </dgm:pt>
    <dgm:pt modelId="{C7A0DF1A-47A4-4D1A-A06B-09D9DB8B4D1C}" type="sibTrans" cxnId="{4597AC6F-9DD1-43C9-92E6-E870C3C94751}">
      <dgm:prSet/>
      <dgm:spPr/>
      <dgm:t>
        <a:bodyPr/>
        <a:lstStyle/>
        <a:p>
          <a:endParaRPr lang="en-CA"/>
        </a:p>
      </dgm:t>
    </dgm:pt>
    <dgm:pt modelId="{A2F905E0-CD41-438B-965E-DDDBB32DAE1B}">
      <dgm:prSet phldrT="[Text]"/>
      <dgm:spPr/>
      <dgm:t>
        <a:bodyPr/>
        <a:lstStyle/>
        <a:p>
          <a:endParaRPr lang="en-CA" sz="1400" dirty="0"/>
        </a:p>
      </dgm:t>
    </dgm:pt>
    <dgm:pt modelId="{8CCDA188-8A03-4054-9A47-FF1D2CEA5ACC}" type="parTrans" cxnId="{B9F37CCC-2726-4E9A-8331-1D63F03FC772}">
      <dgm:prSet/>
      <dgm:spPr/>
      <dgm:t>
        <a:bodyPr/>
        <a:lstStyle/>
        <a:p>
          <a:endParaRPr lang="en-CA"/>
        </a:p>
      </dgm:t>
    </dgm:pt>
    <dgm:pt modelId="{2ACAF7B8-4C9A-4BDE-B346-782AD3DB79F2}" type="sibTrans" cxnId="{B9F37CCC-2726-4E9A-8331-1D63F03FC772}">
      <dgm:prSet/>
      <dgm:spPr/>
      <dgm:t>
        <a:bodyPr/>
        <a:lstStyle/>
        <a:p>
          <a:endParaRPr lang="en-CA"/>
        </a:p>
      </dgm:t>
    </dgm:pt>
    <dgm:pt modelId="{29D8E33F-B0E5-45E8-9D5C-D5297E0B4017}">
      <dgm:prSet phldrT="[Text]"/>
      <dgm:spPr/>
      <dgm:t>
        <a:bodyPr/>
        <a:lstStyle/>
        <a:p>
          <a:r>
            <a:rPr lang="en-CA" sz="1400" dirty="0"/>
            <a:t>Appeal</a:t>
          </a:r>
        </a:p>
      </dgm:t>
    </dgm:pt>
    <dgm:pt modelId="{05AF7BF0-0F28-4E23-87C1-2E22639EF167}" type="parTrans" cxnId="{12A4FB2B-9A72-40FF-9EA2-7214F66F9085}">
      <dgm:prSet/>
      <dgm:spPr/>
      <dgm:t>
        <a:bodyPr/>
        <a:lstStyle/>
        <a:p>
          <a:endParaRPr lang="en-CA"/>
        </a:p>
      </dgm:t>
    </dgm:pt>
    <dgm:pt modelId="{BF21AA00-8EAB-4906-9545-22A34B494A79}" type="sibTrans" cxnId="{12A4FB2B-9A72-40FF-9EA2-7214F66F9085}">
      <dgm:prSet/>
      <dgm:spPr/>
      <dgm:t>
        <a:bodyPr/>
        <a:lstStyle/>
        <a:p>
          <a:endParaRPr lang="en-CA"/>
        </a:p>
      </dgm:t>
    </dgm:pt>
    <dgm:pt modelId="{5F52800C-0716-4396-943F-4769BFE70A4B}">
      <dgm:prSet phldrT="[Text]"/>
      <dgm:spPr/>
      <dgm:t>
        <a:bodyPr/>
        <a:lstStyle/>
        <a:p>
          <a:endParaRPr lang="en-CA"/>
        </a:p>
      </dgm:t>
    </dgm:pt>
    <dgm:pt modelId="{7F58FA1B-2B9B-4659-BB6F-2A7F68147159}" type="parTrans" cxnId="{5F717723-5291-4C89-98F6-F9892BF1DA2D}">
      <dgm:prSet/>
      <dgm:spPr/>
      <dgm:t>
        <a:bodyPr/>
        <a:lstStyle/>
        <a:p>
          <a:endParaRPr lang="en-CA"/>
        </a:p>
      </dgm:t>
    </dgm:pt>
    <dgm:pt modelId="{20688338-FA78-4EC7-B773-E7146D7A917E}" type="sibTrans" cxnId="{5F717723-5291-4C89-98F6-F9892BF1DA2D}">
      <dgm:prSet/>
      <dgm:spPr/>
      <dgm:t>
        <a:bodyPr/>
        <a:lstStyle/>
        <a:p>
          <a:endParaRPr lang="en-CA"/>
        </a:p>
      </dgm:t>
    </dgm:pt>
    <dgm:pt modelId="{FA84B2A9-FD6E-492C-8581-6E065D80F29D}">
      <dgm:prSet phldrT="[Text]"/>
      <dgm:spPr/>
      <dgm:t>
        <a:bodyPr/>
        <a:lstStyle/>
        <a:p>
          <a:endParaRPr lang="en-CA"/>
        </a:p>
      </dgm:t>
    </dgm:pt>
    <dgm:pt modelId="{77045CA0-2E6D-4E9B-A0C2-E378FB3A327F}" type="parTrans" cxnId="{485E8E5E-9C64-41EB-840A-2BE3231EA1DF}">
      <dgm:prSet/>
      <dgm:spPr/>
      <dgm:t>
        <a:bodyPr/>
        <a:lstStyle/>
        <a:p>
          <a:endParaRPr lang="en-CA"/>
        </a:p>
      </dgm:t>
    </dgm:pt>
    <dgm:pt modelId="{7738A0C5-C2A9-460C-B45E-A0C76C05C0CE}" type="sibTrans" cxnId="{485E8E5E-9C64-41EB-840A-2BE3231EA1DF}">
      <dgm:prSet/>
      <dgm:spPr/>
      <dgm:t>
        <a:bodyPr/>
        <a:lstStyle/>
        <a:p>
          <a:endParaRPr lang="en-CA"/>
        </a:p>
      </dgm:t>
    </dgm:pt>
    <dgm:pt modelId="{73208426-06D4-4ACC-B88B-9B43C988E814}">
      <dgm:prSet phldrT="[Text]"/>
      <dgm:spPr/>
      <dgm:t>
        <a:bodyPr/>
        <a:lstStyle/>
        <a:p>
          <a:endParaRPr lang="en-CA"/>
        </a:p>
      </dgm:t>
    </dgm:pt>
    <dgm:pt modelId="{7A8E873B-8CAD-4811-8F29-0AD6FE9DDAE6}" type="parTrans" cxnId="{0A37B883-7911-43CB-8B65-87D14D17BBD7}">
      <dgm:prSet/>
      <dgm:spPr/>
      <dgm:t>
        <a:bodyPr/>
        <a:lstStyle/>
        <a:p>
          <a:endParaRPr lang="en-CA"/>
        </a:p>
      </dgm:t>
    </dgm:pt>
    <dgm:pt modelId="{5E1AB7EF-D171-4713-9078-39B8292BBA05}" type="sibTrans" cxnId="{0A37B883-7911-43CB-8B65-87D14D17BBD7}">
      <dgm:prSet/>
      <dgm:spPr/>
      <dgm:t>
        <a:bodyPr/>
        <a:lstStyle/>
        <a:p>
          <a:endParaRPr lang="en-CA"/>
        </a:p>
      </dgm:t>
    </dgm:pt>
    <dgm:pt modelId="{BC90904B-BE5C-453D-B129-96E85118842C}">
      <dgm:prSet phldrT="[Text]" custT="1"/>
      <dgm:spPr/>
      <dgm:t>
        <a:bodyPr/>
        <a:lstStyle/>
        <a:p>
          <a:r>
            <a:rPr lang="en-CA" sz="1400" dirty="0"/>
            <a:t>Deadline for appeal 03/24/2026</a:t>
          </a:r>
        </a:p>
      </dgm:t>
    </dgm:pt>
    <dgm:pt modelId="{6BCD6878-3B2F-45D8-BC7B-C0DB33180012}" type="sibTrans" cxnId="{AB343F64-CF05-4A90-8B67-975764456DC6}">
      <dgm:prSet/>
      <dgm:spPr/>
      <dgm:t>
        <a:bodyPr/>
        <a:lstStyle/>
        <a:p>
          <a:endParaRPr lang="en-CA"/>
        </a:p>
      </dgm:t>
    </dgm:pt>
    <dgm:pt modelId="{D0C9B941-22D1-4D0F-9796-857976AC47E3}" type="parTrans" cxnId="{AB343F64-CF05-4A90-8B67-975764456DC6}">
      <dgm:prSet/>
      <dgm:spPr/>
      <dgm:t>
        <a:bodyPr/>
        <a:lstStyle/>
        <a:p>
          <a:endParaRPr lang="en-CA"/>
        </a:p>
      </dgm:t>
    </dgm:pt>
    <dgm:pt modelId="{46983AD1-4DEF-47B6-B279-BEEB37078091}">
      <dgm:prSet phldrT="[Text]"/>
      <dgm:spPr/>
      <dgm:t>
        <a:bodyPr/>
        <a:lstStyle/>
        <a:p>
          <a:endParaRPr lang="en-CA" sz="1400" dirty="0"/>
        </a:p>
      </dgm:t>
    </dgm:pt>
    <dgm:pt modelId="{4C59B6F1-2EFC-4056-BB92-8B3BBABF31D5}" type="sibTrans" cxnId="{DDE1F048-F009-4778-A0B3-7EFB6CE91AEB}">
      <dgm:prSet/>
      <dgm:spPr/>
      <dgm:t>
        <a:bodyPr/>
        <a:lstStyle/>
        <a:p>
          <a:endParaRPr lang="en-CA"/>
        </a:p>
      </dgm:t>
    </dgm:pt>
    <dgm:pt modelId="{FCCB50BD-4301-43CF-849D-E6870E6C2428}" type="parTrans" cxnId="{DDE1F048-F009-4778-A0B3-7EFB6CE91AEB}">
      <dgm:prSet/>
      <dgm:spPr/>
      <dgm:t>
        <a:bodyPr/>
        <a:lstStyle/>
        <a:p>
          <a:endParaRPr lang="en-CA"/>
        </a:p>
      </dgm:t>
    </dgm:pt>
    <dgm:pt modelId="{8CB738A5-FB95-4214-BBF5-F4150894A437}" type="pres">
      <dgm:prSet presAssocID="{B224B6BF-97CC-405E-9E64-C13D7ED3BD42}" presName="Name0" presStyleCnt="0">
        <dgm:presLayoutVars>
          <dgm:chMax val="7"/>
          <dgm:chPref val="7"/>
          <dgm:dir/>
          <dgm:animOne val="branch"/>
          <dgm:animLvl val="lvl"/>
        </dgm:presLayoutVars>
      </dgm:prSet>
      <dgm:spPr/>
    </dgm:pt>
    <dgm:pt modelId="{11B364CD-4AA0-4CF6-9F59-2216901D3EC8}" type="pres">
      <dgm:prSet presAssocID="{5B095CB5-C967-426E-84AB-AA317BD8805C}" presName="ParentComposite" presStyleCnt="0"/>
      <dgm:spPr/>
    </dgm:pt>
    <dgm:pt modelId="{0589428D-DA79-4C00-BC2A-A7D398D561F1}" type="pres">
      <dgm:prSet presAssocID="{5B095CB5-C967-426E-84AB-AA317BD8805C}" presName="Chord" presStyleLbl="bgShp" presStyleIdx="0" presStyleCnt="7"/>
      <dgm:spPr/>
    </dgm:pt>
    <dgm:pt modelId="{21AAE98A-1E80-4365-B19D-A04B6039BCAB}" type="pres">
      <dgm:prSet presAssocID="{5B095CB5-C967-426E-84AB-AA317BD8805C}" presName="Pie" presStyleLbl="alignNode1" presStyleIdx="0" presStyleCnt="7"/>
      <dgm:spPr/>
    </dgm:pt>
    <dgm:pt modelId="{64B94ACD-FBB1-4E6F-B024-18664446CC4E}" type="pres">
      <dgm:prSet presAssocID="{5B095CB5-C967-426E-84AB-AA317BD8805C}" presName="Parent" presStyleLbl="revTx" presStyleIdx="0" presStyleCnt="14">
        <dgm:presLayoutVars>
          <dgm:chMax val="1"/>
          <dgm:chPref val="1"/>
          <dgm:bulletEnabled val="1"/>
        </dgm:presLayoutVars>
      </dgm:prSet>
      <dgm:spPr/>
    </dgm:pt>
    <dgm:pt modelId="{5217A6AE-3C53-4C03-AEAB-7174EB7319DE}" type="pres">
      <dgm:prSet presAssocID="{64FD1FC9-2942-4ECD-BE87-F7A2E7F95220}" presName="negSibTrans" presStyleCnt="0"/>
      <dgm:spPr/>
    </dgm:pt>
    <dgm:pt modelId="{C18BFF35-DCE3-499A-A9C1-80064FF974CC}" type="pres">
      <dgm:prSet presAssocID="{5B095CB5-C967-426E-84AB-AA317BD8805C}" presName="composite" presStyleCnt="0"/>
      <dgm:spPr/>
    </dgm:pt>
    <dgm:pt modelId="{38A0D455-6869-48CB-A3F8-C9F1E1DAB0E3}" type="pres">
      <dgm:prSet presAssocID="{5B095CB5-C967-426E-84AB-AA317BD8805C}" presName="Child" presStyleLbl="revTx" presStyleIdx="1" presStyleCnt="14" custScaleX="124956">
        <dgm:presLayoutVars>
          <dgm:chMax val="0"/>
          <dgm:chPref val="0"/>
          <dgm:bulletEnabled val="1"/>
        </dgm:presLayoutVars>
      </dgm:prSet>
      <dgm:spPr/>
    </dgm:pt>
    <dgm:pt modelId="{FE542D30-CA36-41AB-B04F-976778DA596A}" type="pres">
      <dgm:prSet presAssocID="{2EB87D43-72E3-48B7-8930-28ADEAB2D676}" presName="sibTrans" presStyleCnt="0"/>
      <dgm:spPr/>
    </dgm:pt>
    <dgm:pt modelId="{674CDAC2-91F1-466C-A264-829262F57324}" type="pres">
      <dgm:prSet presAssocID="{BF6C04B8-ED2F-4F88-A1EC-0433DD6F25D8}" presName="ParentComposite" presStyleCnt="0"/>
      <dgm:spPr/>
    </dgm:pt>
    <dgm:pt modelId="{AC71D32A-9109-41F4-87D8-92A879936EE1}" type="pres">
      <dgm:prSet presAssocID="{BF6C04B8-ED2F-4F88-A1EC-0433DD6F25D8}" presName="Chord" presStyleLbl="bgShp" presStyleIdx="1" presStyleCnt="7"/>
      <dgm:spPr/>
    </dgm:pt>
    <dgm:pt modelId="{0CFE1DD9-EAD8-48C1-AD73-40AA770205D7}" type="pres">
      <dgm:prSet presAssocID="{BF6C04B8-ED2F-4F88-A1EC-0433DD6F25D8}" presName="Pie" presStyleLbl="alignNode1" presStyleIdx="1" presStyleCnt="7"/>
      <dgm:spPr/>
    </dgm:pt>
    <dgm:pt modelId="{B1429465-BB79-4FA7-8545-EC7E5396B8DB}" type="pres">
      <dgm:prSet presAssocID="{BF6C04B8-ED2F-4F88-A1EC-0433DD6F25D8}" presName="Parent" presStyleLbl="revTx" presStyleIdx="2" presStyleCnt="14">
        <dgm:presLayoutVars>
          <dgm:chMax val="1"/>
          <dgm:chPref val="1"/>
          <dgm:bulletEnabled val="1"/>
        </dgm:presLayoutVars>
      </dgm:prSet>
      <dgm:spPr/>
    </dgm:pt>
    <dgm:pt modelId="{D918634A-CCF1-422B-B6F0-7468886E97CF}" type="pres">
      <dgm:prSet presAssocID="{2211505C-7098-49D9-BABF-CC5ABA105457}" presName="negSibTrans" presStyleCnt="0"/>
      <dgm:spPr/>
    </dgm:pt>
    <dgm:pt modelId="{F843D47A-2635-4D65-AE7E-492A65CF3282}" type="pres">
      <dgm:prSet presAssocID="{BF6C04B8-ED2F-4F88-A1EC-0433DD6F25D8}" presName="composite" presStyleCnt="0"/>
      <dgm:spPr/>
    </dgm:pt>
    <dgm:pt modelId="{39457EF5-1873-42C0-B723-2E2FF2DEF68C}" type="pres">
      <dgm:prSet presAssocID="{BF6C04B8-ED2F-4F88-A1EC-0433DD6F25D8}" presName="Child" presStyleLbl="revTx" presStyleIdx="3" presStyleCnt="14" custScaleY="88000">
        <dgm:presLayoutVars>
          <dgm:chMax val="0"/>
          <dgm:chPref val="0"/>
          <dgm:bulletEnabled val="1"/>
        </dgm:presLayoutVars>
      </dgm:prSet>
      <dgm:spPr/>
    </dgm:pt>
    <dgm:pt modelId="{1BC195CD-ADA5-4111-A9C8-010D329E613F}" type="pres">
      <dgm:prSet presAssocID="{CFB98C60-D824-4F90-963B-2A60B0EF1CE1}" presName="sibTrans" presStyleCnt="0"/>
      <dgm:spPr/>
    </dgm:pt>
    <dgm:pt modelId="{729A9CEF-E067-42FD-B9D8-F8C373A7331A}" type="pres">
      <dgm:prSet presAssocID="{2D09DBC4-7604-4A20-8464-AD7A578D18B9}" presName="ParentComposite" presStyleCnt="0"/>
      <dgm:spPr/>
    </dgm:pt>
    <dgm:pt modelId="{449E7487-274A-491C-AFF8-B5E92F10E5F3}" type="pres">
      <dgm:prSet presAssocID="{2D09DBC4-7604-4A20-8464-AD7A578D18B9}" presName="Chord" presStyleLbl="bgShp" presStyleIdx="2" presStyleCnt="7"/>
      <dgm:spPr/>
    </dgm:pt>
    <dgm:pt modelId="{67CF929E-5EE1-4BC1-ADD0-7600DFBD591E}" type="pres">
      <dgm:prSet presAssocID="{2D09DBC4-7604-4A20-8464-AD7A578D18B9}" presName="Pie" presStyleLbl="alignNode1" presStyleIdx="2" presStyleCnt="7"/>
      <dgm:spPr/>
    </dgm:pt>
    <dgm:pt modelId="{CBF97CB0-028F-4B95-9385-11E56ED00E4A}" type="pres">
      <dgm:prSet presAssocID="{2D09DBC4-7604-4A20-8464-AD7A578D18B9}" presName="Parent" presStyleLbl="revTx" presStyleIdx="4" presStyleCnt="14">
        <dgm:presLayoutVars>
          <dgm:chMax val="1"/>
          <dgm:chPref val="1"/>
          <dgm:bulletEnabled val="1"/>
        </dgm:presLayoutVars>
      </dgm:prSet>
      <dgm:spPr/>
    </dgm:pt>
    <dgm:pt modelId="{B8F26DC1-3ACC-4282-A59F-AFE72782DC8B}" type="pres">
      <dgm:prSet presAssocID="{4AA24CF4-127E-44BE-9AF2-5CA38A1034FD}" presName="negSibTrans" presStyleCnt="0"/>
      <dgm:spPr/>
    </dgm:pt>
    <dgm:pt modelId="{41D57599-1E29-427F-A1F1-557EE75FB2EA}" type="pres">
      <dgm:prSet presAssocID="{2D09DBC4-7604-4A20-8464-AD7A578D18B9}" presName="composite" presStyleCnt="0"/>
      <dgm:spPr/>
    </dgm:pt>
    <dgm:pt modelId="{B345CD14-F995-4585-BE3C-88B0AE4B9C13}" type="pres">
      <dgm:prSet presAssocID="{2D09DBC4-7604-4A20-8464-AD7A578D18B9}" presName="Child" presStyleLbl="revTx" presStyleIdx="5" presStyleCnt="14" custLinFactNeighborX="4801" custLinFactNeighborY="-42373">
        <dgm:presLayoutVars>
          <dgm:chMax val="0"/>
          <dgm:chPref val="0"/>
          <dgm:bulletEnabled val="1"/>
        </dgm:presLayoutVars>
      </dgm:prSet>
      <dgm:spPr/>
    </dgm:pt>
    <dgm:pt modelId="{829918B7-0432-406B-A6C2-8233F54C3475}" type="pres">
      <dgm:prSet presAssocID="{6216C966-8836-4890-974A-0F687950A5C4}" presName="sibTrans" presStyleCnt="0"/>
      <dgm:spPr/>
    </dgm:pt>
    <dgm:pt modelId="{F1B29767-7858-494A-BAB0-3414FD9DDCE3}" type="pres">
      <dgm:prSet presAssocID="{BD4E35B2-8203-465E-894F-6E760D748830}" presName="ParentComposite" presStyleCnt="0"/>
      <dgm:spPr/>
    </dgm:pt>
    <dgm:pt modelId="{96776265-953B-4426-B003-3CC7FD71B7D3}" type="pres">
      <dgm:prSet presAssocID="{BD4E35B2-8203-465E-894F-6E760D748830}" presName="Chord" presStyleLbl="bgShp" presStyleIdx="3" presStyleCnt="7"/>
      <dgm:spPr/>
    </dgm:pt>
    <dgm:pt modelId="{8C657B90-9E2B-497C-B142-9A5CE51A0C2E}" type="pres">
      <dgm:prSet presAssocID="{BD4E35B2-8203-465E-894F-6E760D748830}" presName="Pie" presStyleLbl="alignNode1" presStyleIdx="3" presStyleCnt="7"/>
      <dgm:spPr/>
    </dgm:pt>
    <dgm:pt modelId="{4D2EFE45-FC5D-4CF1-9533-0B846A5E21F1}" type="pres">
      <dgm:prSet presAssocID="{BD4E35B2-8203-465E-894F-6E760D748830}" presName="Parent" presStyleLbl="revTx" presStyleIdx="6" presStyleCnt="14">
        <dgm:presLayoutVars>
          <dgm:chMax val="1"/>
          <dgm:chPref val="1"/>
          <dgm:bulletEnabled val="1"/>
        </dgm:presLayoutVars>
      </dgm:prSet>
      <dgm:spPr/>
    </dgm:pt>
    <dgm:pt modelId="{E6471ED0-BB45-438E-B154-16ED56F9C687}" type="pres">
      <dgm:prSet presAssocID="{D851DF70-8E46-434A-8425-ABB02A2B58C6}" presName="negSibTrans" presStyleCnt="0"/>
      <dgm:spPr/>
    </dgm:pt>
    <dgm:pt modelId="{D778CC93-99A8-4FB4-9647-2345C4F1E83B}" type="pres">
      <dgm:prSet presAssocID="{BD4E35B2-8203-465E-894F-6E760D748830}" presName="composite" presStyleCnt="0"/>
      <dgm:spPr/>
    </dgm:pt>
    <dgm:pt modelId="{B15EE5CE-0F37-4415-BFBD-231A317E2F37}" type="pres">
      <dgm:prSet presAssocID="{BD4E35B2-8203-465E-894F-6E760D748830}" presName="Child" presStyleLbl="revTx" presStyleIdx="7" presStyleCnt="14">
        <dgm:presLayoutVars>
          <dgm:chMax val="0"/>
          <dgm:chPref val="0"/>
          <dgm:bulletEnabled val="1"/>
        </dgm:presLayoutVars>
      </dgm:prSet>
      <dgm:spPr/>
    </dgm:pt>
    <dgm:pt modelId="{D01048EA-3D5C-4A0B-A914-63A7A4524037}" type="pres">
      <dgm:prSet presAssocID="{3EB5E296-47F9-454D-A9B7-56DC1B6484B9}" presName="sibTrans" presStyleCnt="0"/>
      <dgm:spPr/>
    </dgm:pt>
    <dgm:pt modelId="{F740FC3B-9121-4EBA-B363-AD6F7D28887C}" type="pres">
      <dgm:prSet presAssocID="{8A88CEE0-A108-4FC5-85F3-3546FB5EF14C}" presName="ParentComposite" presStyleCnt="0"/>
      <dgm:spPr/>
    </dgm:pt>
    <dgm:pt modelId="{455E1C23-31E6-48DA-8780-5672D826702D}" type="pres">
      <dgm:prSet presAssocID="{8A88CEE0-A108-4FC5-85F3-3546FB5EF14C}" presName="Chord" presStyleLbl="bgShp" presStyleIdx="4" presStyleCnt="7"/>
      <dgm:spPr/>
    </dgm:pt>
    <dgm:pt modelId="{50CF52DA-0AC0-4EBD-9EB0-5D11BA24C98A}" type="pres">
      <dgm:prSet presAssocID="{8A88CEE0-A108-4FC5-85F3-3546FB5EF14C}" presName="Pie" presStyleLbl="alignNode1" presStyleIdx="4" presStyleCnt="7"/>
      <dgm:spPr/>
    </dgm:pt>
    <dgm:pt modelId="{96F043CE-6DA3-499E-8FA8-5F45CEC2901B}" type="pres">
      <dgm:prSet presAssocID="{8A88CEE0-A108-4FC5-85F3-3546FB5EF14C}" presName="Parent" presStyleLbl="revTx" presStyleIdx="8" presStyleCnt="14">
        <dgm:presLayoutVars>
          <dgm:chMax val="1"/>
          <dgm:chPref val="1"/>
          <dgm:bulletEnabled val="1"/>
        </dgm:presLayoutVars>
      </dgm:prSet>
      <dgm:spPr/>
    </dgm:pt>
    <dgm:pt modelId="{7E5E78A6-B2FA-47DF-AFE7-E5EC9AC20086}" type="pres">
      <dgm:prSet presAssocID="{866093C4-1CBA-4EA4-8E8F-E060682A72A5}" presName="negSibTrans" presStyleCnt="0"/>
      <dgm:spPr/>
    </dgm:pt>
    <dgm:pt modelId="{55314C27-358F-446B-A28E-5002E534C3DF}" type="pres">
      <dgm:prSet presAssocID="{8A88CEE0-A108-4FC5-85F3-3546FB5EF14C}" presName="composite" presStyleCnt="0"/>
      <dgm:spPr/>
    </dgm:pt>
    <dgm:pt modelId="{CF16F4F9-7463-4F6E-A3A5-4E21A0BB11EC}" type="pres">
      <dgm:prSet presAssocID="{8A88CEE0-A108-4FC5-85F3-3546FB5EF14C}" presName="Child" presStyleLbl="revTx" presStyleIdx="9" presStyleCnt="14">
        <dgm:presLayoutVars>
          <dgm:chMax val="0"/>
          <dgm:chPref val="0"/>
          <dgm:bulletEnabled val="1"/>
        </dgm:presLayoutVars>
      </dgm:prSet>
      <dgm:spPr/>
    </dgm:pt>
    <dgm:pt modelId="{B89F7A49-2477-45BE-ACF8-C10961472F02}" type="pres">
      <dgm:prSet presAssocID="{EFBD6136-B870-409B-83B2-D1B40E9C20A6}" presName="sibTrans" presStyleCnt="0"/>
      <dgm:spPr/>
    </dgm:pt>
    <dgm:pt modelId="{BAD3E677-7485-4779-ADD2-62A158569D18}" type="pres">
      <dgm:prSet presAssocID="{CD82663B-EE74-413C-826D-0675F38A68E7}" presName="ParentComposite" presStyleCnt="0"/>
      <dgm:spPr/>
    </dgm:pt>
    <dgm:pt modelId="{3322472A-E59C-47BC-B9E3-F6D203BDFB60}" type="pres">
      <dgm:prSet presAssocID="{CD82663B-EE74-413C-826D-0675F38A68E7}" presName="Chord" presStyleLbl="bgShp" presStyleIdx="5" presStyleCnt="7"/>
      <dgm:spPr/>
    </dgm:pt>
    <dgm:pt modelId="{E88CC8EF-F040-405E-A0E0-25904C76BC0D}" type="pres">
      <dgm:prSet presAssocID="{CD82663B-EE74-413C-826D-0675F38A68E7}" presName="Pie" presStyleLbl="alignNode1" presStyleIdx="5" presStyleCnt="7"/>
      <dgm:spPr/>
    </dgm:pt>
    <dgm:pt modelId="{49FA21B0-DB86-4957-9461-D8E0D0181FCA}" type="pres">
      <dgm:prSet presAssocID="{CD82663B-EE74-413C-826D-0675F38A68E7}" presName="Parent" presStyleLbl="revTx" presStyleIdx="10" presStyleCnt="14">
        <dgm:presLayoutVars>
          <dgm:chMax val="1"/>
          <dgm:chPref val="1"/>
          <dgm:bulletEnabled val="1"/>
        </dgm:presLayoutVars>
      </dgm:prSet>
      <dgm:spPr/>
    </dgm:pt>
    <dgm:pt modelId="{5710C755-6895-4537-B13D-556B2A413844}" type="pres">
      <dgm:prSet presAssocID="{156600C8-195A-4567-B619-D56E00219C2F}" presName="negSibTrans" presStyleCnt="0"/>
      <dgm:spPr/>
    </dgm:pt>
    <dgm:pt modelId="{D9B71CA7-9516-4EF5-A101-36E328D53461}" type="pres">
      <dgm:prSet presAssocID="{CD82663B-EE74-413C-826D-0675F38A68E7}" presName="composite" presStyleCnt="0"/>
      <dgm:spPr/>
    </dgm:pt>
    <dgm:pt modelId="{B162E955-7344-45E4-A495-3D1542304942}" type="pres">
      <dgm:prSet presAssocID="{CD82663B-EE74-413C-826D-0675F38A68E7}" presName="Child" presStyleLbl="revTx" presStyleIdx="11" presStyleCnt="14" custScaleY="81302">
        <dgm:presLayoutVars>
          <dgm:chMax val="0"/>
          <dgm:chPref val="0"/>
          <dgm:bulletEnabled val="1"/>
        </dgm:presLayoutVars>
      </dgm:prSet>
      <dgm:spPr/>
    </dgm:pt>
    <dgm:pt modelId="{954AD59C-F3EA-4DB7-81E4-3B88B2839D98}" type="pres">
      <dgm:prSet presAssocID="{897E819A-6C1A-4925-BF07-0F17286C25AE}" presName="sibTrans" presStyleCnt="0"/>
      <dgm:spPr/>
    </dgm:pt>
    <dgm:pt modelId="{FC32592A-4C61-4DAB-9A4A-B40AE4746D95}" type="pres">
      <dgm:prSet presAssocID="{29D8E33F-B0E5-45E8-9D5C-D5297E0B4017}" presName="ParentComposite" presStyleCnt="0"/>
      <dgm:spPr/>
    </dgm:pt>
    <dgm:pt modelId="{2D91F20D-E3E1-40ED-834F-BEFDEA3FE6E1}" type="pres">
      <dgm:prSet presAssocID="{29D8E33F-B0E5-45E8-9D5C-D5297E0B4017}" presName="Chord" presStyleLbl="bgShp" presStyleIdx="6" presStyleCnt="7"/>
      <dgm:spPr/>
    </dgm:pt>
    <dgm:pt modelId="{52D2CB12-C53E-4437-8E4E-5282B492C8CE}" type="pres">
      <dgm:prSet presAssocID="{29D8E33F-B0E5-45E8-9D5C-D5297E0B4017}" presName="Pie" presStyleLbl="alignNode1" presStyleIdx="6" presStyleCnt="7"/>
      <dgm:spPr/>
    </dgm:pt>
    <dgm:pt modelId="{72BAA602-A9FE-40D3-8901-A42C13355A5C}" type="pres">
      <dgm:prSet presAssocID="{29D8E33F-B0E5-45E8-9D5C-D5297E0B4017}" presName="Parent" presStyleLbl="revTx" presStyleIdx="12" presStyleCnt="14">
        <dgm:presLayoutVars>
          <dgm:chMax val="1"/>
          <dgm:chPref val="1"/>
          <dgm:bulletEnabled val="1"/>
        </dgm:presLayoutVars>
      </dgm:prSet>
      <dgm:spPr/>
    </dgm:pt>
    <dgm:pt modelId="{A1E36357-3944-4A79-8EA9-9F00D6778124}" type="pres">
      <dgm:prSet presAssocID="{6BCD6878-3B2F-45D8-BC7B-C0DB33180012}" presName="negSibTrans" presStyleCnt="0"/>
      <dgm:spPr/>
    </dgm:pt>
    <dgm:pt modelId="{7AE10A3E-C2FE-4C26-BB50-5A3E5B24BA24}" type="pres">
      <dgm:prSet presAssocID="{29D8E33F-B0E5-45E8-9D5C-D5297E0B4017}" presName="composite" presStyleCnt="0"/>
      <dgm:spPr/>
    </dgm:pt>
    <dgm:pt modelId="{9621BBD0-0B25-49D5-9AE7-27F327155AA8}" type="pres">
      <dgm:prSet presAssocID="{29D8E33F-B0E5-45E8-9D5C-D5297E0B4017}" presName="Child" presStyleLbl="revTx" presStyleIdx="13" presStyleCnt="14" custLinFactNeighborX="839">
        <dgm:presLayoutVars>
          <dgm:chMax val="0"/>
          <dgm:chPref val="0"/>
          <dgm:bulletEnabled val="1"/>
        </dgm:presLayoutVars>
      </dgm:prSet>
      <dgm:spPr/>
    </dgm:pt>
    <dgm:pt modelId="{9026B070-EB38-4B85-A998-101558F5429D}" type="pres">
      <dgm:prSet presAssocID="{BF21AA00-8EAB-4906-9545-22A34B494A79}" presName="sibTrans" presStyleCnt="0"/>
      <dgm:spPr/>
    </dgm:pt>
  </dgm:ptLst>
  <dgm:cxnLst>
    <dgm:cxn modelId="{D7307803-4612-4DC5-93D1-9BDDE01D4025}" srcId="{2D09DBC4-7604-4A20-8464-AD7A578D18B9}" destId="{4D4B6C3A-79F5-442B-AE40-D975C7D8BD57}" srcOrd="2" destOrd="0" parTransId="{F1D4B9C4-9247-4688-90E1-EF9B9B51A001}" sibTransId="{8EA0E1B3-4743-4CE6-B509-20268E69EA1E}"/>
    <dgm:cxn modelId="{0ED6350B-6E54-491A-98B3-90D98D89E772}" type="presOf" srcId="{A2F905E0-CD41-438B-965E-DDDBB32DAE1B}" destId="{B162E955-7344-45E4-A495-3D1542304942}" srcOrd="0" destOrd="1" presId="urn:microsoft.com/office/officeart/2009/3/layout/PieProcess"/>
    <dgm:cxn modelId="{137AE018-0DFE-4B36-BC1D-8E40853DA2B4}" type="presOf" srcId="{495F57F1-C99C-47D7-A273-617CE9DFCA2E}" destId="{39457EF5-1873-42C0-B723-2E2FF2DEF68C}" srcOrd="0" destOrd="1" presId="urn:microsoft.com/office/officeart/2009/3/layout/PieProcess"/>
    <dgm:cxn modelId="{3103871C-36DA-4AD4-B4F8-F902B5CFD8C7}" type="presOf" srcId="{5B095CB5-C967-426E-84AB-AA317BD8805C}" destId="{64B94ACD-FBB1-4E6F-B024-18664446CC4E}" srcOrd="0" destOrd="0" presId="urn:microsoft.com/office/officeart/2009/3/layout/PieProcess"/>
    <dgm:cxn modelId="{8408F621-A836-41A6-8EF4-90A873A485E7}" srcId="{5B095CB5-C967-426E-84AB-AA317BD8805C}" destId="{DBE56465-DB5A-4C17-8C44-66F1AA8F5B9A}" srcOrd="1" destOrd="0" parTransId="{0811BC93-B535-4CE6-87D2-F57C4910365D}" sibTransId="{B925AC3A-AB60-41F4-B6CE-4442F0948F37}"/>
    <dgm:cxn modelId="{5F717723-5291-4C89-98F6-F9892BF1DA2D}" srcId="{B224B6BF-97CC-405E-9E64-C13D7ED3BD42}" destId="{5F52800C-0716-4396-943F-4769BFE70A4B}" srcOrd="7" destOrd="0" parTransId="{7F58FA1B-2B9B-4659-BB6F-2A7F68147159}" sibTransId="{20688338-FA78-4EC7-B773-E7146D7A917E}"/>
    <dgm:cxn modelId="{A90C7624-C645-463A-9523-0E71D9655B4F}" srcId="{8A88CEE0-A108-4FC5-85F3-3546FB5EF14C}" destId="{4783E2DF-6971-4437-B9DC-A77751441C4D}" srcOrd="0" destOrd="0" parTransId="{D04851FC-7D0C-4662-828F-C45E1BCC4F75}" sibTransId="{866093C4-1CBA-4EA4-8E8F-E060682A72A5}"/>
    <dgm:cxn modelId="{90515726-C4FD-45E3-900D-5921267B9559}" type="presOf" srcId="{34653A74-89F1-476A-9B39-D15E19C72B11}" destId="{B345CD14-F995-4585-BE3C-88B0AE4B9C13}" srcOrd="0" destOrd="1" presId="urn:microsoft.com/office/officeart/2009/3/layout/PieProcess"/>
    <dgm:cxn modelId="{12A4FB2B-9A72-40FF-9EA2-7214F66F9085}" srcId="{B224B6BF-97CC-405E-9E64-C13D7ED3BD42}" destId="{29D8E33F-B0E5-45E8-9D5C-D5297E0B4017}" srcOrd="6" destOrd="0" parTransId="{05AF7BF0-0F28-4E23-87C1-2E22639EF167}" sibTransId="{BF21AA00-8EAB-4906-9545-22A34B494A79}"/>
    <dgm:cxn modelId="{8DCD7739-6166-4D18-A6F0-EAF98E3FE2AE}" srcId="{2D09DBC4-7604-4A20-8464-AD7A578D18B9}" destId="{24CC5A06-4B85-4FAF-A7AC-FBD25E91EE79}" srcOrd="3" destOrd="0" parTransId="{21B9AD17-DF97-425E-A5DD-232BF733EE60}" sibTransId="{4547C074-2377-4A51-84FF-17DCDF34758F}"/>
    <dgm:cxn modelId="{44526C3B-13E5-46E0-B5C3-141F45E2189F}" srcId="{B224B6BF-97CC-405E-9E64-C13D7ED3BD42}" destId="{CD82663B-EE74-413C-826D-0675F38A68E7}" srcOrd="5" destOrd="0" parTransId="{03CB40F9-4286-4FFC-92C7-6746C9DFECB3}" sibTransId="{897E819A-6C1A-4925-BF07-0F17286C25AE}"/>
    <dgm:cxn modelId="{BAC7483E-B34C-4DC1-897F-BC749A6FA7F1}" srcId="{2D09DBC4-7604-4A20-8464-AD7A578D18B9}" destId="{34653A74-89F1-476A-9B39-D15E19C72B11}" srcOrd="1" destOrd="0" parTransId="{8F26CA1A-CBB9-46D4-8388-18EB34F99233}" sibTransId="{8A6E5F98-C5F2-4109-8B8B-630D38F8967E}"/>
    <dgm:cxn modelId="{485E8E5E-9C64-41EB-840A-2BE3231EA1DF}" srcId="{5F52800C-0716-4396-943F-4769BFE70A4B}" destId="{FA84B2A9-FD6E-492C-8581-6E065D80F29D}" srcOrd="0" destOrd="0" parTransId="{77045CA0-2E6D-4E9B-A0C2-E378FB3A327F}" sibTransId="{7738A0C5-C2A9-460C-B45E-A0C76C05C0CE}"/>
    <dgm:cxn modelId="{70512B41-767E-4CD6-9995-8E1D148ABED8}" type="presOf" srcId="{B224B6BF-97CC-405E-9E64-C13D7ED3BD42}" destId="{8CB738A5-FB95-4214-BBF5-F4150894A437}" srcOrd="0" destOrd="0" presId="urn:microsoft.com/office/officeart/2009/3/layout/PieProcess"/>
    <dgm:cxn modelId="{AB343F64-CF05-4A90-8B67-975764456DC6}" srcId="{29D8E33F-B0E5-45E8-9D5C-D5297E0B4017}" destId="{BC90904B-BE5C-453D-B129-96E85118842C}" srcOrd="0" destOrd="0" parTransId="{D0C9B941-22D1-4D0F-9796-857976AC47E3}" sibTransId="{6BCD6878-3B2F-45D8-BC7B-C0DB33180012}"/>
    <dgm:cxn modelId="{32F59F44-F9A9-4FBA-9EA1-F11A8F55AF53}" type="presOf" srcId="{4D4B6C3A-79F5-442B-AE40-D975C7D8BD57}" destId="{B345CD14-F995-4585-BE3C-88B0AE4B9C13}" srcOrd="0" destOrd="2" presId="urn:microsoft.com/office/officeart/2009/3/layout/PieProcess"/>
    <dgm:cxn modelId="{56ED2B48-59B2-4C33-89DD-4A3BCC12F6DE}" type="presOf" srcId="{2D09DBC4-7604-4A20-8464-AD7A578D18B9}" destId="{CBF97CB0-028F-4B95-9385-11E56ED00E4A}" srcOrd="0" destOrd="0" presId="urn:microsoft.com/office/officeart/2009/3/layout/PieProcess"/>
    <dgm:cxn modelId="{DDE1F048-F009-4778-A0B3-7EFB6CE91AEB}" srcId="{29D8E33F-B0E5-45E8-9D5C-D5297E0B4017}" destId="{46983AD1-4DEF-47B6-B279-BEEB37078091}" srcOrd="1" destOrd="0" parTransId="{FCCB50BD-4301-43CF-849D-E6870E6C2428}" sibTransId="{4C59B6F1-2EFC-4056-BB92-8B3BBABF31D5}"/>
    <dgm:cxn modelId="{79489069-0E6A-4D88-AFFD-C66B739F4B70}" type="presOf" srcId="{FC686157-F3EB-4350-916C-8128E17EA951}" destId="{B15EE5CE-0F37-4415-BFBD-231A317E2F37}" srcOrd="0" destOrd="0" presId="urn:microsoft.com/office/officeart/2009/3/layout/PieProcess"/>
    <dgm:cxn modelId="{4597AC6F-9DD1-43C9-92E6-E870C3C94751}" srcId="{8A88CEE0-A108-4FC5-85F3-3546FB5EF14C}" destId="{A18FD857-E7F2-4C3E-83B6-9D8035422D87}" srcOrd="1" destOrd="0" parTransId="{DB2D45E8-077A-43D6-894B-E8749CBC919C}" sibTransId="{C7A0DF1A-47A4-4D1A-A06B-09D9DB8B4D1C}"/>
    <dgm:cxn modelId="{6F674773-2CF9-4BFB-A520-ECC197F86F50}" type="presOf" srcId="{CD82663B-EE74-413C-826D-0675F38A68E7}" destId="{49FA21B0-DB86-4957-9461-D8E0D0181FCA}" srcOrd="0" destOrd="0" presId="urn:microsoft.com/office/officeart/2009/3/layout/PieProcess"/>
    <dgm:cxn modelId="{AFC9AA77-E181-42B3-BDA7-680C17378387}" srcId="{B224B6BF-97CC-405E-9E64-C13D7ED3BD42}" destId="{BD4E35B2-8203-465E-894F-6E760D748830}" srcOrd="3" destOrd="0" parTransId="{EFD63C72-8DA3-4D58-A5EE-6D585604B0EF}" sibTransId="{3EB5E296-47F9-454D-A9B7-56DC1B6484B9}"/>
    <dgm:cxn modelId="{AF3AFD7B-7DAB-4513-91C9-2F15B0EED4FA}" type="presOf" srcId="{93F5B11C-614B-4FB1-BBF2-639231613667}" destId="{38A0D455-6869-48CB-A3F8-C9F1E1DAB0E3}" srcOrd="0" destOrd="0" presId="urn:microsoft.com/office/officeart/2009/3/layout/PieProcess"/>
    <dgm:cxn modelId="{0774097C-94A1-4B01-82A9-2B5B5E53D4F2}" srcId="{2D09DBC4-7604-4A20-8464-AD7A578D18B9}" destId="{C84A5A21-CF5A-4B2F-948B-3A0DEE293B16}" srcOrd="0" destOrd="0" parTransId="{96EBD9D3-AD4D-433D-B1B7-7BB4A171D10D}" sibTransId="{4AA24CF4-127E-44BE-9AF2-5CA38A1034FD}"/>
    <dgm:cxn modelId="{0A37B883-7911-43CB-8B65-87D14D17BBD7}" srcId="{5F52800C-0716-4396-943F-4769BFE70A4B}" destId="{73208426-06D4-4ACC-B88B-9B43C988E814}" srcOrd="1" destOrd="0" parTransId="{7A8E873B-8CAD-4811-8F29-0AD6FE9DDAE6}" sibTransId="{5E1AB7EF-D171-4713-9078-39B8292BBA05}"/>
    <dgm:cxn modelId="{5BEA2F86-D87C-4B59-B43D-E99A072D3941}" type="presOf" srcId="{8A88CEE0-A108-4FC5-85F3-3546FB5EF14C}" destId="{96F043CE-6DA3-499E-8FA8-5F45CEC2901B}" srcOrd="0" destOrd="0" presId="urn:microsoft.com/office/officeart/2009/3/layout/PieProcess"/>
    <dgm:cxn modelId="{7FC2C286-1B1E-42F5-992C-796159877512}" type="presOf" srcId="{46983AD1-4DEF-47B6-B279-BEEB37078091}" destId="{9621BBD0-0B25-49D5-9AE7-27F327155AA8}" srcOrd="0" destOrd="1" presId="urn:microsoft.com/office/officeart/2009/3/layout/PieProcess"/>
    <dgm:cxn modelId="{6BEBD58C-BA7B-47B4-99E2-2B7406B3700F}" srcId="{B224B6BF-97CC-405E-9E64-C13D7ED3BD42}" destId="{5B095CB5-C967-426E-84AB-AA317BD8805C}" srcOrd="0" destOrd="0" parTransId="{479790F6-2A90-4AC2-98FF-33C400089A47}" sibTransId="{2EB87D43-72E3-48B7-8930-28ADEAB2D676}"/>
    <dgm:cxn modelId="{41F3FA8D-1F28-43CC-BF4A-546F56C15802}" type="presOf" srcId="{BD4E35B2-8203-465E-894F-6E760D748830}" destId="{4D2EFE45-FC5D-4CF1-9533-0B846A5E21F1}" srcOrd="0" destOrd="0" presId="urn:microsoft.com/office/officeart/2009/3/layout/PieProcess"/>
    <dgm:cxn modelId="{F250778E-6723-41C8-8A39-DDD52E9149BE}" type="presOf" srcId="{4783E2DF-6971-4437-B9DC-A77751441C4D}" destId="{CF16F4F9-7463-4F6E-A3A5-4E21A0BB11EC}" srcOrd="0" destOrd="0" presId="urn:microsoft.com/office/officeart/2009/3/layout/PieProcess"/>
    <dgm:cxn modelId="{B0649296-8EDB-4434-A519-7A154722A25D}" srcId="{B224B6BF-97CC-405E-9E64-C13D7ED3BD42}" destId="{BF6C04B8-ED2F-4F88-A1EC-0433DD6F25D8}" srcOrd="1" destOrd="0" parTransId="{3EEAB34C-4434-42F0-81AC-50D36EB555A5}" sibTransId="{CFB98C60-D824-4F90-963B-2A60B0EF1CE1}"/>
    <dgm:cxn modelId="{663FB29D-02BF-4A4B-98A1-41893DDDFB0D}" type="presOf" srcId="{BC90904B-BE5C-453D-B129-96E85118842C}" destId="{9621BBD0-0B25-49D5-9AE7-27F327155AA8}" srcOrd="0" destOrd="0" presId="urn:microsoft.com/office/officeart/2009/3/layout/PieProcess"/>
    <dgm:cxn modelId="{A9A12D9E-4D45-4D96-AD60-56F376E5EED9}" srcId="{CD82663B-EE74-413C-826D-0675F38A68E7}" destId="{88DC16E9-D35C-4111-B09F-190ED443A066}" srcOrd="0" destOrd="0" parTransId="{FB26B0AF-C427-4D45-82A2-E5D04D008841}" sibTransId="{156600C8-195A-4567-B619-D56E00219C2F}"/>
    <dgm:cxn modelId="{95AF939E-D5C6-4A59-955D-E32B699431CC}" type="presOf" srcId="{BF6C04B8-ED2F-4F88-A1EC-0433DD6F25D8}" destId="{B1429465-BB79-4FA7-8545-EC7E5396B8DB}" srcOrd="0" destOrd="0" presId="urn:microsoft.com/office/officeart/2009/3/layout/PieProcess"/>
    <dgm:cxn modelId="{9484FCA4-5847-4671-94E4-30826D8825DA}" srcId="{BF6C04B8-ED2F-4F88-A1EC-0433DD6F25D8}" destId="{495F57F1-C99C-47D7-A273-617CE9DFCA2E}" srcOrd="1" destOrd="0" parTransId="{F3EC9C3B-FF90-4F22-991B-9C97BBC1D81D}" sibTransId="{B68431AF-F78F-481D-BCBE-DCB7E19D5FF1}"/>
    <dgm:cxn modelId="{88C8EAC0-C083-4596-B168-F9D5D97B21FB}" srcId="{B224B6BF-97CC-405E-9E64-C13D7ED3BD42}" destId="{8A88CEE0-A108-4FC5-85F3-3546FB5EF14C}" srcOrd="4" destOrd="0" parTransId="{32EA602A-0DB6-4913-9EF0-296786C38C7F}" sibTransId="{EFBD6136-B870-409B-83B2-D1B40E9C20A6}"/>
    <dgm:cxn modelId="{3F9D98C6-9BCB-4C41-B1A9-1384ECC87BB8}" srcId="{BF6C04B8-ED2F-4F88-A1EC-0433DD6F25D8}" destId="{A1FCB2F8-D6AF-460C-AD4D-E2ED53C0B2D8}" srcOrd="0" destOrd="0" parTransId="{FD3DAFF3-3A0E-4357-A946-FCBDA6BB711A}" sibTransId="{2211505C-7098-49D9-BABF-CC5ABA105457}"/>
    <dgm:cxn modelId="{B9F37CCC-2726-4E9A-8331-1D63F03FC772}" srcId="{CD82663B-EE74-413C-826D-0675F38A68E7}" destId="{A2F905E0-CD41-438B-965E-DDDBB32DAE1B}" srcOrd="1" destOrd="0" parTransId="{8CCDA188-8A03-4054-9A47-FF1D2CEA5ACC}" sibTransId="{2ACAF7B8-4C9A-4BDE-B346-782AD3DB79F2}"/>
    <dgm:cxn modelId="{1BC28CD1-2EE5-4AE4-A7CC-9BA9D9E759E3}" type="presOf" srcId="{A1FCB2F8-D6AF-460C-AD4D-E2ED53C0B2D8}" destId="{39457EF5-1873-42C0-B723-2E2FF2DEF68C}" srcOrd="0" destOrd="0" presId="urn:microsoft.com/office/officeart/2009/3/layout/PieProcess"/>
    <dgm:cxn modelId="{211A5AD7-62CB-4CA2-9F58-0B4EE31E45B2}" type="presOf" srcId="{24CC5A06-4B85-4FAF-A7AC-FBD25E91EE79}" destId="{B345CD14-F995-4585-BE3C-88B0AE4B9C13}" srcOrd="0" destOrd="3" presId="urn:microsoft.com/office/officeart/2009/3/layout/PieProcess"/>
    <dgm:cxn modelId="{B83AC1D9-8CC7-4302-B5E4-420BC4E03D23}" srcId="{5B095CB5-C967-426E-84AB-AA317BD8805C}" destId="{93F5B11C-614B-4FB1-BBF2-639231613667}" srcOrd="0" destOrd="0" parTransId="{D7107A4E-5205-4FDE-B202-39F33829753E}" sibTransId="{64FD1FC9-2942-4ECD-BE87-F7A2E7F95220}"/>
    <dgm:cxn modelId="{C68B62DC-F2A1-4136-B270-4DCCB90C7C04}" type="presOf" srcId="{29D8E33F-B0E5-45E8-9D5C-D5297E0B4017}" destId="{72BAA602-A9FE-40D3-8901-A42C13355A5C}" srcOrd="0" destOrd="0" presId="urn:microsoft.com/office/officeart/2009/3/layout/PieProcess"/>
    <dgm:cxn modelId="{5E3C54DF-2C29-4E98-87C1-BED3BC014BF0}" type="presOf" srcId="{C84A5A21-CF5A-4B2F-948B-3A0DEE293B16}" destId="{B345CD14-F995-4585-BE3C-88B0AE4B9C13}" srcOrd="0" destOrd="0" presId="urn:microsoft.com/office/officeart/2009/3/layout/PieProcess"/>
    <dgm:cxn modelId="{622E5BE2-AC04-4EE0-BD7E-99ED4841E689}" type="presOf" srcId="{A18FD857-E7F2-4C3E-83B6-9D8035422D87}" destId="{CF16F4F9-7463-4F6E-A3A5-4E21A0BB11EC}" srcOrd="0" destOrd="1" presId="urn:microsoft.com/office/officeart/2009/3/layout/PieProcess"/>
    <dgm:cxn modelId="{2A2292E3-E76E-46C2-81FE-662A189F7795}" srcId="{B224B6BF-97CC-405E-9E64-C13D7ED3BD42}" destId="{2D09DBC4-7604-4A20-8464-AD7A578D18B9}" srcOrd="2" destOrd="0" parTransId="{7FE0867C-BBA8-4136-8481-021931DAD437}" sibTransId="{6216C966-8836-4890-974A-0F687950A5C4}"/>
    <dgm:cxn modelId="{03FD6DF4-DD20-4138-8355-12EF7AB4933E}" type="presOf" srcId="{88DC16E9-D35C-4111-B09F-190ED443A066}" destId="{B162E955-7344-45E4-A495-3D1542304942}" srcOrd="0" destOrd="0" presId="urn:microsoft.com/office/officeart/2009/3/layout/PieProcess"/>
    <dgm:cxn modelId="{117AE2F7-BE71-4453-A987-D979436C5379}" srcId="{BD4E35B2-8203-465E-894F-6E760D748830}" destId="{FC686157-F3EB-4350-916C-8128E17EA951}" srcOrd="0" destOrd="0" parTransId="{C2158240-7876-4791-9515-B8C416CABED6}" sibTransId="{D851DF70-8E46-434A-8425-ABB02A2B58C6}"/>
    <dgm:cxn modelId="{012EF1FD-707D-4F4A-93E0-E77F343A6119}" type="presOf" srcId="{DBE56465-DB5A-4C17-8C44-66F1AA8F5B9A}" destId="{38A0D455-6869-48CB-A3F8-C9F1E1DAB0E3}" srcOrd="0" destOrd="1" presId="urn:microsoft.com/office/officeart/2009/3/layout/PieProcess"/>
    <dgm:cxn modelId="{8596EAA6-0E2E-4246-9E99-F4157EC9BEFB}" type="presParOf" srcId="{8CB738A5-FB95-4214-BBF5-F4150894A437}" destId="{11B364CD-4AA0-4CF6-9F59-2216901D3EC8}" srcOrd="0" destOrd="0" presId="urn:microsoft.com/office/officeart/2009/3/layout/PieProcess"/>
    <dgm:cxn modelId="{41449078-B2C5-416E-80A3-5B442519AF6B}" type="presParOf" srcId="{11B364CD-4AA0-4CF6-9F59-2216901D3EC8}" destId="{0589428D-DA79-4C00-BC2A-A7D398D561F1}" srcOrd="0" destOrd="0" presId="urn:microsoft.com/office/officeart/2009/3/layout/PieProcess"/>
    <dgm:cxn modelId="{E969318C-9E87-4BDD-B7F9-5631B5681331}" type="presParOf" srcId="{11B364CD-4AA0-4CF6-9F59-2216901D3EC8}" destId="{21AAE98A-1E80-4365-B19D-A04B6039BCAB}" srcOrd="1" destOrd="0" presId="urn:microsoft.com/office/officeart/2009/3/layout/PieProcess"/>
    <dgm:cxn modelId="{B83A01F7-172E-47E9-B4A9-25860A589D23}" type="presParOf" srcId="{11B364CD-4AA0-4CF6-9F59-2216901D3EC8}" destId="{64B94ACD-FBB1-4E6F-B024-18664446CC4E}" srcOrd="2" destOrd="0" presId="urn:microsoft.com/office/officeart/2009/3/layout/PieProcess"/>
    <dgm:cxn modelId="{04EAA93F-27CF-4085-B543-1E69BAD7114C}" type="presParOf" srcId="{8CB738A5-FB95-4214-BBF5-F4150894A437}" destId="{5217A6AE-3C53-4C03-AEAB-7174EB7319DE}" srcOrd="1" destOrd="0" presId="urn:microsoft.com/office/officeart/2009/3/layout/PieProcess"/>
    <dgm:cxn modelId="{A6408261-AA75-4A96-9B1D-A720753FA5BB}" type="presParOf" srcId="{8CB738A5-FB95-4214-BBF5-F4150894A437}" destId="{C18BFF35-DCE3-499A-A9C1-80064FF974CC}" srcOrd="2" destOrd="0" presId="urn:microsoft.com/office/officeart/2009/3/layout/PieProcess"/>
    <dgm:cxn modelId="{61B426D5-9F07-4A09-B0CF-CFE97D192869}" type="presParOf" srcId="{C18BFF35-DCE3-499A-A9C1-80064FF974CC}" destId="{38A0D455-6869-48CB-A3F8-C9F1E1DAB0E3}" srcOrd="0" destOrd="0" presId="urn:microsoft.com/office/officeart/2009/3/layout/PieProcess"/>
    <dgm:cxn modelId="{B40D98CA-AC75-4680-8991-2F1B23DAB4E1}" type="presParOf" srcId="{8CB738A5-FB95-4214-BBF5-F4150894A437}" destId="{FE542D30-CA36-41AB-B04F-976778DA596A}" srcOrd="3" destOrd="0" presId="urn:microsoft.com/office/officeart/2009/3/layout/PieProcess"/>
    <dgm:cxn modelId="{74A6F5F3-ACC3-4A8A-A77F-9797DB017A4F}" type="presParOf" srcId="{8CB738A5-FB95-4214-BBF5-F4150894A437}" destId="{674CDAC2-91F1-466C-A264-829262F57324}" srcOrd="4" destOrd="0" presId="urn:microsoft.com/office/officeart/2009/3/layout/PieProcess"/>
    <dgm:cxn modelId="{998024DF-DA85-4B40-A91E-4F14B7F7B920}" type="presParOf" srcId="{674CDAC2-91F1-466C-A264-829262F57324}" destId="{AC71D32A-9109-41F4-87D8-92A879936EE1}" srcOrd="0" destOrd="0" presId="urn:microsoft.com/office/officeart/2009/3/layout/PieProcess"/>
    <dgm:cxn modelId="{55C492A0-3E0B-49C1-BD26-78306877350B}" type="presParOf" srcId="{674CDAC2-91F1-466C-A264-829262F57324}" destId="{0CFE1DD9-EAD8-48C1-AD73-40AA770205D7}" srcOrd="1" destOrd="0" presId="urn:microsoft.com/office/officeart/2009/3/layout/PieProcess"/>
    <dgm:cxn modelId="{5BB5751F-1E9B-48E8-820B-E5FBAE8EDC57}" type="presParOf" srcId="{674CDAC2-91F1-466C-A264-829262F57324}" destId="{B1429465-BB79-4FA7-8545-EC7E5396B8DB}" srcOrd="2" destOrd="0" presId="urn:microsoft.com/office/officeart/2009/3/layout/PieProcess"/>
    <dgm:cxn modelId="{2D11F2ED-A341-4774-AD02-5858CA77F0FD}" type="presParOf" srcId="{8CB738A5-FB95-4214-BBF5-F4150894A437}" destId="{D918634A-CCF1-422B-B6F0-7468886E97CF}" srcOrd="5" destOrd="0" presId="urn:microsoft.com/office/officeart/2009/3/layout/PieProcess"/>
    <dgm:cxn modelId="{48A3F822-65E5-4171-8CAA-9B2C6ACF0422}" type="presParOf" srcId="{8CB738A5-FB95-4214-BBF5-F4150894A437}" destId="{F843D47A-2635-4D65-AE7E-492A65CF3282}" srcOrd="6" destOrd="0" presId="urn:microsoft.com/office/officeart/2009/3/layout/PieProcess"/>
    <dgm:cxn modelId="{D4BC9160-0FFC-4612-9110-0076F5FABC30}" type="presParOf" srcId="{F843D47A-2635-4D65-AE7E-492A65CF3282}" destId="{39457EF5-1873-42C0-B723-2E2FF2DEF68C}" srcOrd="0" destOrd="0" presId="urn:microsoft.com/office/officeart/2009/3/layout/PieProcess"/>
    <dgm:cxn modelId="{BAF6DF14-8A68-451C-8949-B974186B2A6F}" type="presParOf" srcId="{8CB738A5-FB95-4214-BBF5-F4150894A437}" destId="{1BC195CD-ADA5-4111-A9C8-010D329E613F}" srcOrd="7" destOrd="0" presId="urn:microsoft.com/office/officeart/2009/3/layout/PieProcess"/>
    <dgm:cxn modelId="{317D6544-66EE-453E-9AEF-AE2091FDD620}" type="presParOf" srcId="{8CB738A5-FB95-4214-BBF5-F4150894A437}" destId="{729A9CEF-E067-42FD-B9D8-F8C373A7331A}" srcOrd="8" destOrd="0" presId="urn:microsoft.com/office/officeart/2009/3/layout/PieProcess"/>
    <dgm:cxn modelId="{ED164AD7-00EA-41CE-96CB-D0ABCDF702F1}" type="presParOf" srcId="{729A9CEF-E067-42FD-B9D8-F8C373A7331A}" destId="{449E7487-274A-491C-AFF8-B5E92F10E5F3}" srcOrd="0" destOrd="0" presId="urn:microsoft.com/office/officeart/2009/3/layout/PieProcess"/>
    <dgm:cxn modelId="{7612BA16-841D-4F64-AECB-09DA6C47DCF8}" type="presParOf" srcId="{729A9CEF-E067-42FD-B9D8-F8C373A7331A}" destId="{67CF929E-5EE1-4BC1-ADD0-7600DFBD591E}" srcOrd="1" destOrd="0" presId="urn:microsoft.com/office/officeart/2009/3/layout/PieProcess"/>
    <dgm:cxn modelId="{78ED16FB-8F0C-4DB3-A182-AAEDD08A0425}" type="presParOf" srcId="{729A9CEF-E067-42FD-B9D8-F8C373A7331A}" destId="{CBF97CB0-028F-4B95-9385-11E56ED00E4A}" srcOrd="2" destOrd="0" presId="urn:microsoft.com/office/officeart/2009/3/layout/PieProcess"/>
    <dgm:cxn modelId="{159C9B67-9401-4397-99DE-915DCA65799D}" type="presParOf" srcId="{8CB738A5-FB95-4214-BBF5-F4150894A437}" destId="{B8F26DC1-3ACC-4282-A59F-AFE72782DC8B}" srcOrd="9" destOrd="0" presId="urn:microsoft.com/office/officeart/2009/3/layout/PieProcess"/>
    <dgm:cxn modelId="{5C324CBC-86F7-40FE-9467-CE3A465E7911}" type="presParOf" srcId="{8CB738A5-FB95-4214-BBF5-F4150894A437}" destId="{41D57599-1E29-427F-A1F1-557EE75FB2EA}" srcOrd="10" destOrd="0" presId="urn:microsoft.com/office/officeart/2009/3/layout/PieProcess"/>
    <dgm:cxn modelId="{43A16A2A-FB03-4264-95D1-3DCAF5AB3DBD}" type="presParOf" srcId="{41D57599-1E29-427F-A1F1-557EE75FB2EA}" destId="{B345CD14-F995-4585-BE3C-88B0AE4B9C13}" srcOrd="0" destOrd="0" presId="urn:microsoft.com/office/officeart/2009/3/layout/PieProcess"/>
    <dgm:cxn modelId="{873E1F1E-36D5-4477-9B49-3B3673568ED6}" type="presParOf" srcId="{8CB738A5-FB95-4214-BBF5-F4150894A437}" destId="{829918B7-0432-406B-A6C2-8233F54C3475}" srcOrd="11" destOrd="0" presId="urn:microsoft.com/office/officeart/2009/3/layout/PieProcess"/>
    <dgm:cxn modelId="{FDF007E4-7425-487B-A066-34E1E2CB0ACA}" type="presParOf" srcId="{8CB738A5-FB95-4214-BBF5-F4150894A437}" destId="{F1B29767-7858-494A-BAB0-3414FD9DDCE3}" srcOrd="12" destOrd="0" presId="urn:microsoft.com/office/officeart/2009/3/layout/PieProcess"/>
    <dgm:cxn modelId="{A9336736-96D1-4114-A06B-0E5AD94BB334}" type="presParOf" srcId="{F1B29767-7858-494A-BAB0-3414FD9DDCE3}" destId="{96776265-953B-4426-B003-3CC7FD71B7D3}" srcOrd="0" destOrd="0" presId="urn:microsoft.com/office/officeart/2009/3/layout/PieProcess"/>
    <dgm:cxn modelId="{56A04253-E295-433A-9253-F186C801D009}" type="presParOf" srcId="{F1B29767-7858-494A-BAB0-3414FD9DDCE3}" destId="{8C657B90-9E2B-497C-B142-9A5CE51A0C2E}" srcOrd="1" destOrd="0" presId="urn:microsoft.com/office/officeart/2009/3/layout/PieProcess"/>
    <dgm:cxn modelId="{4297713E-489E-405F-8635-C347BBA9BC9E}" type="presParOf" srcId="{F1B29767-7858-494A-BAB0-3414FD9DDCE3}" destId="{4D2EFE45-FC5D-4CF1-9533-0B846A5E21F1}" srcOrd="2" destOrd="0" presId="urn:microsoft.com/office/officeart/2009/3/layout/PieProcess"/>
    <dgm:cxn modelId="{CB032F88-2EFB-4A50-B126-9C28E97738EA}" type="presParOf" srcId="{8CB738A5-FB95-4214-BBF5-F4150894A437}" destId="{E6471ED0-BB45-438E-B154-16ED56F9C687}" srcOrd="13" destOrd="0" presId="urn:microsoft.com/office/officeart/2009/3/layout/PieProcess"/>
    <dgm:cxn modelId="{9A9E44D4-2607-4C16-A481-45E3141045A2}" type="presParOf" srcId="{8CB738A5-FB95-4214-BBF5-F4150894A437}" destId="{D778CC93-99A8-4FB4-9647-2345C4F1E83B}" srcOrd="14" destOrd="0" presId="urn:microsoft.com/office/officeart/2009/3/layout/PieProcess"/>
    <dgm:cxn modelId="{BA317C77-C180-43FA-9CE6-154BAAE070DF}" type="presParOf" srcId="{D778CC93-99A8-4FB4-9647-2345C4F1E83B}" destId="{B15EE5CE-0F37-4415-BFBD-231A317E2F37}" srcOrd="0" destOrd="0" presId="urn:microsoft.com/office/officeart/2009/3/layout/PieProcess"/>
    <dgm:cxn modelId="{4E7AAAA2-ECB4-4ED6-92B8-C0E4A8AD224C}" type="presParOf" srcId="{8CB738A5-FB95-4214-BBF5-F4150894A437}" destId="{D01048EA-3D5C-4A0B-A914-63A7A4524037}" srcOrd="15" destOrd="0" presId="urn:microsoft.com/office/officeart/2009/3/layout/PieProcess"/>
    <dgm:cxn modelId="{E2AEB962-5057-4D12-A869-5E9C6104B54A}" type="presParOf" srcId="{8CB738A5-FB95-4214-BBF5-F4150894A437}" destId="{F740FC3B-9121-4EBA-B363-AD6F7D28887C}" srcOrd="16" destOrd="0" presId="urn:microsoft.com/office/officeart/2009/3/layout/PieProcess"/>
    <dgm:cxn modelId="{FA18FE3F-9A5A-4553-98AB-1ECA1003F8D0}" type="presParOf" srcId="{F740FC3B-9121-4EBA-B363-AD6F7D28887C}" destId="{455E1C23-31E6-48DA-8780-5672D826702D}" srcOrd="0" destOrd="0" presId="urn:microsoft.com/office/officeart/2009/3/layout/PieProcess"/>
    <dgm:cxn modelId="{BFE60D36-89A4-469A-AE12-F5F4EC51F6E4}" type="presParOf" srcId="{F740FC3B-9121-4EBA-B363-AD6F7D28887C}" destId="{50CF52DA-0AC0-4EBD-9EB0-5D11BA24C98A}" srcOrd="1" destOrd="0" presId="urn:microsoft.com/office/officeart/2009/3/layout/PieProcess"/>
    <dgm:cxn modelId="{1433E287-A9BD-4F9A-8853-0D16B0F9DCC9}" type="presParOf" srcId="{F740FC3B-9121-4EBA-B363-AD6F7D28887C}" destId="{96F043CE-6DA3-499E-8FA8-5F45CEC2901B}" srcOrd="2" destOrd="0" presId="urn:microsoft.com/office/officeart/2009/3/layout/PieProcess"/>
    <dgm:cxn modelId="{6416C066-1EE5-4127-A881-AD2C396752F2}" type="presParOf" srcId="{8CB738A5-FB95-4214-BBF5-F4150894A437}" destId="{7E5E78A6-B2FA-47DF-AFE7-E5EC9AC20086}" srcOrd="17" destOrd="0" presId="urn:microsoft.com/office/officeart/2009/3/layout/PieProcess"/>
    <dgm:cxn modelId="{A000C340-8681-4AB5-9714-74AA1D250C3B}" type="presParOf" srcId="{8CB738A5-FB95-4214-BBF5-F4150894A437}" destId="{55314C27-358F-446B-A28E-5002E534C3DF}" srcOrd="18" destOrd="0" presId="urn:microsoft.com/office/officeart/2009/3/layout/PieProcess"/>
    <dgm:cxn modelId="{936B4D92-6D1E-4C4F-8B76-17E2216176FA}" type="presParOf" srcId="{55314C27-358F-446B-A28E-5002E534C3DF}" destId="{CF16F4F9-7463-4F6E-A3A5-4E21A0BB11EC}" srcOrd="0" destOrd="0" presId="urn:microsoft.com/office/officeart/2009/3/layout/PieProcess"/>
    <dgm:cxn modelId="{FC848B46-894D-4AE9-9889-273A314AF9FE}" type="presParOf" srcId="{8CB738A5-FB95-4214-BBF5-F4150894A437}" destId="{B89F7A49-2477-45BE-ACF8-C10961472F02}" srcOrd="19" destOrd="0" presId="urn:microsoft.com/office/officeart/2009/3/layout/PieProcess"/>
    <dgm:cxn modelId="{2D7101E2-EE3B-4541-92FF-75678790C7BF}" type="presParOf" srcId="{8CB738A5-FB95-4214-BBF5-F4150894A437}" destId="{BAD3E677-7485-4779-ADD2-62A158569D18}" srcOrd="20" destOrd="0" presId="urn:microsoft.com/office/officeart/2009/3/layout/PieProcess"/>
    <dgm:cxn modelId="{A9DE97F4-7DF3-441A-93EE-70391D813756}" type="presParOf" srcId="{BAD3E677-7485-4779-ADD2-62A158569D18}" destId="{3322472A-E59C-47BC-B9E3-F6D203BDFB60}" srcOrd="0" destOrd="0" presId="urn:microsoft.com/office/officeart/2009/3/layout/PieProcess"/>
    <dgm:cxn modelId="{A85B6F22-474F-4C43-9645-70FE04B7375A}" type="presParOf" srcId="{BAD3E677-7485-4779-ADD2-62A158569D18}" destId="{E88CC8EF-F040-405E-A0E0-25904C76BC0D}" srcOrd="1" destOrd="0" presId="urn:microsoft.com/office/officeart/2009/3/layout/PieProcess"/>
    <dgm:cxn modelId="{AB5D8C49-9E5F-4429-96CC-1CD68B100FF8}" type="presParOf" srcId="{BAD3E677-7485-4779-ADD2-62A158569D18}" destId="{49FA21B0-DB86-4957-9461-D8E0D0181FCA}" srcOrd="2" destOrd="0" presId="urn:microsoft.com/office/officeart/2009/3/layout/PieProcess"/>
    <dgm:cxn modelId="{72BFC93C-96F2-489C-B7BB-D7537B51CAB0}" type="presParOf" srcId="{8CB738A5-FB95-4214-BBF5-F4150894A437}" destId="{5710C755-6895-4537-B13D-556B2A413844}" srcOrd="21" destOrd="0" presId="urn:microsoft.com/office/officeart/2009/3/layout/PieProcess"/>
    <dgm:cxn modelId="{8BB4218F-881A-431A-9A62-C28BA5143394}" type="presParOf" srcId="{8CB738A5-FB95-4214-BBF5-F4150894A437}" destId="{D9B71CA7-9516-4EF5-A101-36E328D53461}" srcOrd="22" destOrd="0" presId="urn:microsoft.com/office/officeart/2009/3/layout/PieProcess"/>
    <dgm:cxn modelId="{76DE4B90-273B-4B2A-9CD9-CAB6C4CB7EAE}" type="presParOf" srcId="{D9B71CA7-9516-4EF5-A101-36E328D53461}" destId="{B162E955-7344-45E4-A495-3D1542304942}" srcOrd="0" destOrd="0" presId="urn:microsoft.com/office/officeart/2009/3/layout/PieProcess"/>
    <dgm:cxn modelId="{3969FF1D-9CF7-47CF-A1EB-8152BBFDA67E}" type="presParOf" srcId="{8CB738A5-FB95-4214-BBF5-F4150894A437}" destId="{954AD59C-F3EA-4DB7-81E4-3B88B2839D98}" srcOrd="23" destOrd="0" presId="urn:microsoft.com/office/officeart/2009/3/layout/PieProcess"/>
    <dgm:cxn modelId="{AE9E3734-03EE-4E86-891F-B1F13C1EBE61}" type="presParOf" srcId="{8CB738A5-FB95-4214-BBF5-F4150894A437}" destId="{FC32592A-4C61-4DAB-9A4A-B40AE4746D95}" srcOrd="24" destOrd="0" presId="urn:microsoft.com/office/officeart/2009/3/layout/PieProcess"/>
    <dgm:cxn modelId="{11678338-A3C7-442B-B8A0-B052EBEEE710}" type="presParOf" srcId="{FC32592A-4C61-4DAB-9A4A-B40AE4746D95}" destId="{2D91F20D-E3E1-40ED-834F-BEFDEA3FE6E1}" srcOrd="0" destOrd="0" presId="urn:microsoft.com/office/officeart/2009/3/layout/PieProcess"/>
    <dgm:cxn modelId="{639AC08A-0DAF-43C7-8505-A49EBD672FEC}" type="presParOf" srcId="{FC32592A-4C61-4DAB-9A4A-B40AE4746D95}" destId="{52D2CB12-C53E-4437-8E4E-5282B492C8CE}" srcOrd="1" destOrd="0" presId="urn:microsoft.com/office/officeart/2009/3/layout/PieProcess"/>
    <dgm:cxn modelId="{E6AE5C64-4846-4F9E-8B4C-5D116C18782B}" type="presParOf" srcId="{FC32592A-4C61-4DAB-9A4A-B40AE4746D95}" destId="{72BAA602-A9FE-40D3-8901-A42C13355A5C}" srcOrd="2" destOrd="0" presId="urn:microsoft.com/office/officeart/2009/3/layout/PieProcess"/>
    <dgm:cxn modelId="{E9AD924F-5B60-4E2B-B0E7-FBAB45F84842}" type="presParOf" srcId="{8CB738A5-FB95-4214-BBF5-F4150894A437}" destId="{A1E36357-3944-4A79-8EA9-9F00D6778124}" srcOrd="25" destOrd="0" presId="urn:microsoft.com/office/officeart/2009/3/layout/PieProcess"/>
    <dgm:cxn modelId="{92020279-560C-4551-9F25-43D0B2330FD7}" type="presParOf" srcId="{8CB738A5-FB95-4214-BBF5-F4150894A437}" destId="{7AE10A3E-C2FE-4C26-BB50-5A3E5B24BA24}" srcOrd="26" destOrd="0" presId="urn:microsoft.com/office/officeart/2009/3/layout/PieProcess"/>
    <dgm:cxn modelId="{AB1BA4BD-3A71-4E10-A068-067CDA51C2D4}" type="presParOf" srcId="{7AE10A3E-C2FE-4C26-BB50-5A3E5B24BA24}" destId="{9621BBD0-0B25-49D5-9AE7-27F327155AA8}" srcOrd="0" destOrd="0" presId="urn:microsoft.com/office/officeart/2009/3/layout/PieProcess"/>
    <dgm:cxn modelId="{5BCAA277-B437-46E1-9AFE-45EB062F113F}" type="presParOf" srcId="{8CB738A5-FB95-4214-BBF5-F4150894A437}" destId="{9026B070-EB38-4B85-A998-101558F5429D}" srcOrd="27" destOrd="0" presId="urn:microsoft.com/office/officeart/2009/3/layout/Pi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9428D-DA79-4C00-BC2A-A7D398D561F1}">
      <dsp:nvSpPr>
        <dsp:cNvPr id="0" name=""/>
        <dsp:cNvSpPr/>
      </dsp:nvSpPr>
      <dsp:spPr>
        <a:xfrm>
          <a:off x="2524"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21AAE98A-1E80-4365-B19D-A04B6039BCAB}">
      <dsp:nvSpPr>
        <dsp:cNvPr id="0" name=""/>
        <dsp:cNvSpPr/>
      </dsp:nvSpPr>
      <dsp:spPr>
        <a:xfrm>
          <a:off x="54235" y="1339941"/>
          <a:ext cx="413685" cy="413685"/>
        </a:xfrm>
        <a:prstGeom prst="pie">
          <a:avLst>
            <a:gd name="adj1" fmla="val 14657142"/>
            <a:gd name="adj2" fmla="val 16200000"/>
          </a:avLst>
        </a:prstGeom>
        <a:gradFill rotWithShape="0">
          <a:gsLst>
            <a:gs pos="0">
              <a:schemeClr val="accent3">
                <a:shade val="50000"/>
                <a:hueOff val="0"/>
                <a:satOff val="0"/>
                <a:lumOff val="0"/>
                <a:alphaOff val="0"/>
                <a:lumMod val="110000"/>
                <a:satMod val="105000"/>
                <a:tint val="67000"/>
              </a:schemeClr>
            </a:gs>
            <a:gs pos="50000">
              <a:schemeClr val="accent3">
                <a:shade val="50000"/>
                <a:hueOff val="0"/>
                <a:satOff val="0"/>
                <a:lumOff val="0"/>
                <a:alphaOff val="0"/>
                <a:lumMod val="105000"/>
                <a:satMod val="103000"/>
                <a:tint val="73000"/>
              </a:schemeClr>
            </a:gs>
            <a:gs pos="100000">
              <a:schemeClr val="accent3">
                <a:shade val="50000"/>
                <a:hueOff val="0"/>
                <a:satOff val="0"/>
                <a:lumOff val="0"/>
                <a:alphaOff val="0"/>
                <a:lumMod val="105000"/>
                <a:satMod val="109000"/>
                <a:tint val="81000"/>
              </a:schemeClr>
            </a:gs>
          </a:gsLst>
          <a:lin ang="5400000" scaled="0"/>
        </a:gradFill>
        <a:ln w="6350" cap="flat" cmpd="sng" algn="ctr">
          <a:solidFill>
            <a:schemeClr val="accent3">
              <a:shade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64B94ACD-FBB1-4E6F-B024-18664446CC4E}">
      <dsp:nvSpPr>
        <dsp:cNvPr id="0" name=""/>
        <dsp:cNvSpPr/>
      </dsp:nvSpPr>
      <dsp:spPr>
        <a:xfrm rot="16200000">
          <a:off x="-592148"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22300">
            <a:lnSpc>
              <a:spcPct val="90000"/>
            </a:lnSpc>
            <a:spcBef>
              <a:spcPct val="0"/>
            </a:spcBef>
            <a:spcAft>
              <a:spcPct val="35000"/>
            </a:spcAft>
            <a:buNone/>
          </a:pPr>
          <a:r>
            <a:rPr lang="en-CA" sz="1400" kern="1200" dirty="0"/>
            <a:t>Election Year</a:t>
          </a:r>
        </a:p>
      </dsp:txBody>
      <dsp:txXfrm>
        <a:off x="-592148" y="2451720"/>
        <a:ext cx="1499609" cy="310263"/>
      </dsp:txXfrm>
    </dsp:sp>
    <dsp:sp modelId="{38A0D455-6869-48CB-A3F8-C9F1E1DAB0E3}">
      <dsp:nvSpPr>
        <dsp:cNvPr id="0" name=""/>
        <dsp:cNvSpPr/>
      </dsp:nvSpPr>
      <dsp:spPr>
        <a:xfrm>
          <a:off x="364498" y="1288230"/>
          <a:ext cx="1292311" cy="2068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 Appointment or Announcement of Tribunal Committee Before 11/26/2025</a:t>
          </a:r>
        </a:p>
        <a:p>
          <a:pPr marL="0" lvl="0" indent="0" algn="l" defTabSz="622300">
            <a:lnSpc>
              <a:spcPct val="90000"/>
            </a:lnSpc>
            <a:spcBef>
              <a:spcPct val="0"/>
            </a:spcBef>
            <a:spcAft>
              <a:spcPct val="35000"/>
            </a:spcAft>
            <a:buNone/>
          </a:pPr>
          <a:endParaRPr lang="en-CA" sz="1400" kern="1200" dirty="0"/>
        </a:p>
        <a:p>
          <a:pPr marL="0" lvl="0" indent="0" algn="l" defTabSz="622300">
            <a:lnSpc>
              <a:spcPct val="90000"/>
            </a:lnSpc>
            <a:spcBef>
              <a:spcPct val="0"/>
            </a:spcBef>
            <a:spcAft>
              <a:spcPct val="35000"/>
            </a:spcAft>
            <a:buNone/>
          </a:pPr>
          <a:r>
            <a:rPr lang="en-CA" sz="1400" kern="1200" dirty="0"/>
            <a:t>Appointment of Electoral Officer:         on or before 11/26/2025</a:t>
          </a:r>
        </a:p>
        <a:p>
          <a:pPr marL="0" lvl="0" indent="0" algn="l" defTabSz="622300">
            <a:lnSpc>
              <a:spcPct val="90000"/>
            </a:lnSpc>
            <a:spcBef>
              <a:spcPct val="0"/>
            </a:spcBef>
            <a:spcAft>
              <a:spcPct val="35000"/>
            </a:spcAft>
            <a:buNone/>
          </a:pPr>
          <a:endParaRPr lang="en-CA" sz="1400" kern="1200" dirty="0"/>
        </a:p>
      </dsp:txBody>
      <dsp:txXfrm>
        <a:off x="364498" y="1288230"/>
        <a:ext cx="1292311" cy="2068426"/>
      </dsp:txXfrm>
    </dsp:sp>
    <dsp:sp modelId="{AC71D32A-9109-41F4-87D8-92A879936EE1}">
      <dsp:nvSpPr>
        <dsp:cNvPr id="0" name=""/>
        <dsp:cNvSpPr/>
      </dsp:nvSpPr>
      <dsp:spPr>
        <a:xfrm>
          <a:off x="1875765"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CFE1DD9-EAD8-48C1-AD73-40AA770205D7}">
      <dsp:nvSpPr>
        <dsp:cNvPr id="0" name=""/>
        <dsp:cNvSpPr/>
      </dsp:nvSpPr>
      <dsp:spPr>
        <a:xfrm>
          <a:off x="1927476" y="1339941"/>
          <a:ext cx="413685" cy="413685"/>
        </a:xfrm>
        <a:prstGeom prst="pie">
          <a:avLst>
            <a:gd name="adj1" fmla="val 13114284"/>
            <a:gd name="adj2" fmla="val 16200000"/>
          </a:avLst>
        </a:prstGeom>
        <a:gradFill rotWithShape="0">
          <a:gsLst>
            <a:gs pos="0">
              <a:schemeClr val="accent3">
                <a:shade val="50000"/>
                <a:hueOff val="0"/>
                <a:satOff val="0"/>
                <a:lumOff val="10275"/>
                <a:alphaOff val="0"/>
                <a:lumMod val="110000"/>
                <a:satMod val="105000"/>
                <a:tint val="67000"/>
              </a:schemeClr>
            </a:gs>
            <a:gs pos="50000">
              <a:schemeClr val="accent3">
                <a:shade val="50000"/>
                <a:hueOff val="0"/>
                <a:satOff val="0"/>
                <a:lumOff val="10275"/>
                <a:alphaOff val="0"/>
                <a:lumMod val="105000"/>
                <a:satMod val="103000"/>
                <a:tint val="73000"/>
              </a:schemeClr>
            </a:gs>
            <a:gs pos="100000">
              <a:schemeClr val="accent3">
                <a:shade val="50000"/>
                <a:hueOff val="0"/>
                <a:satOff val="0"/>
                <a:lumOff val="10275"/>
                <a:alphaOff val="0"/>
                <a:lumMod val="105000"/>
                <a:satMod val="109000"/>
                <a:tint val="81000"/>
              </a:schemeClr>
            </a:gs>
          </a:gsLst>
          <a:lin ang="5400000" scaled="0"/>
        </a:gradFill>
        <a:ln w="6350" cap="flat" cmpd="sng" algn="ctr">
          <a:solidFill>
            <a:schemeClr val="accent3">
              <a:shade val="50000"/>
              <a:hueOff val="0"/>
              <a:satOff val="0"/>
              <a:lumOff val="1027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B1429465-BB79-4FA7-8545-EC7E5396B8DB}">
      <dsp:nvSpPr>
        <dsp:cNvPr id="0" name=""/>
        <dsp:cNvSpPr/>
      </dsp:nvSpPr>
      <dsp:spPr>
        <a:xfrm rot="16200000">
          <a:off x="1281092"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22300">
            <a:lnSpc>
              <a:spcPct val="90000"/>
            </a:lnSpc>
            <a:spcBef>
              <a:spcPct val="0"/>
            </a:spcBef>
            <a:spcAft>
              <a:spcPct val="35000"/>
            </a:spcAft>
            <a:buNone/>
          </a:pPr>
          <a:r>
            <a:rPr lang="en-CA" sz="1400" kern="1200" dirty="0"/>
            <a:t>Nomination Schedule</a:t>
          </a:r>
        </a:p>
      </dsp:txBody>
      <dsp:txXfrm>
        <a:off x="1281092" y="2451720"/>
        <a:ext cx="1499609" cy="310263"/>
      </dsp:txXfrm>
    </dsp:sp>
    <dsp:sp modelId="{39457EF5-1873-42C0-B723-2E2FF2DEF68C}">
      <dsp:nvSpPr>
        <dsp:cNvPr id="0" name=""/>
        <dsp:cNvSpPr/>
      </dsp:nvSpPr>
      <dsp:spPr>
        <a:xfrm>
          <a:off x="2237740" y="1412335"/>
          <a:ext cx="1034213" cy="18202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Nomination Meeting to be posted, last Thursday in January 01/29/2026</a:t>
          </a:r>
        </a:p>
        <a:p>
          <a:pPr marL="0" lvl="0" indent="0" algn="l" defTabSz="622300">
            <a:lnSpc>
              <a:spcPct val="90000"/>
            </a:lnSpc>
            <a:spcBef>
              <a:spcPct val="0"/>
            </a:spcBef>
            <a:spcAft>
              <a:spcPct val="35000"/>
            </a:spcAft>
            <a:buNone/>
          </a:pPr>
          <a:endParaRPr lang="en-CA" sz="1400" kern="1200" dirty="0"/>
        </a:p>
        <a:p>
          <a:pPr marL="0" lvl="0" indent="0" algn="l" defTabSz="622300">
            <a:lnSpc>
              <a:spcPct val="90000"/>
            </a:lnSpc>
            <a:spcBef>
              <a:spcPct val="0"/>
            </a:spcBef>
            <a:spcAft>
              <a:spcPct val="35000"/>
            </a:spcAft>
            <a:buNone/>
          </a:pPr>
          <a:r>
            <a:rPr lang="en-CA" sz="1400" kern="1200" dirty="0"/>
            <a:t>Nomination Meeting  second Thursday of February 02/12/2026</a:t>
          </a:r>
        </a:p>
      </dsp:txBody>
      <dsp:txXfrm>
        <a:off x="2237740" y="1412335"/>
        <a:ext cx="1034213" cy="1820215"/>
      </dsp:txXfrm>
    </dsp:sp>
    <dsp:sp modelId="{449E7487-274A-491C-AFF8-B5E92F10E5F3}">
      <dsp:nvSpPr>
        <dsp:cNvPr id="0" name=""/>
        <dsp:cNvSpPr/>
      </dsp:nvSpPr>
      <dsp:spPr>
        <a:xfrm>
          <a:off x="3490908"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7CF929E-5EE1-4BC1-ADD0-7600DFBD591E}">
      <dsp:nvSpPr>
        <dsp:cNvPr id="0" name=""/>
        <dsp:cNvSpPr/>
      </dsp:nvSpPr>
      <dsp:spPr>
        <a:xfrm>
          <a:off x="3542618" y="1339941"/>
          <a:ext cx="413685" cy="413685"/>
        </a:xfrm>
        <a:prstGeom prst="pie">
          <a:avLst>
            <a:gd name="adj1" fmla="val 11571426"/>
            <a:gd name="adj2" fmla="val 16200000"/>
          </a:avLst>
        </a:prstGeom>
        <a:gradFill rotWithShape="0">
          <a:gsLst>
            <a:gs pos="0">
              <a:schemeClr val="accent3">
                <a:shade val="50000"/>
                <a:hueOff val="0"/>
                <a:satOff val="0"/>
                <a:lumOff val="20550"/>
                <a:alphaOff val="0"/>
                <a:lumMod val="110000"/>
                <a:satMod val="105000"/>
                <a:tint val="67000"/>
              </a:schemeClr>
            </a:gs>
            <a:gs pos="50000">
              <a:schemeClr val="accent3">
                <a:shade val="50000"/>
                <a:hueOff val="0"/>
                <a:satOff val="0"/>
                <a:lumOff val="20550"/>
                <a:alphaOff val="0"/>
                <a:lumMod val="105000"/>
                <a:satMod val="103000"/>
                <a:tint val="73000"/>
              </a:schemeClr>
            </a:gs>
            <a:gs pos="100000">
              <a:schemeClr val="accent3">
                <a:shade val="50000"/>
                <a:hueOff val="0"/>
                <a:satOff val="0"/>
                <a:lumOff val="20550"/>
                <a:alphaOff val="0"/>
                <a:lumMod val="105000"/>
                <a:satMod val="109000"/>
                <a:tint val="81000"/>
              </a:schemeClr>
            </a:gs>
          </a:gsLst>
          <a:lin ang="5400000" scaled="0"/>
        </a:gradFill>
        <a:ln w="6350" cap="flat" cmpd="sng" algn="ctr">
          <a:solidFill>
            <a:schemeClr val="accent3">
              <a:shade val="50000"/>
              <a:hueOff val="0"/>
              <a:satOff val="0"/>
              <a:lumOff val="2055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CBF97CB0-028F-4B95-9385-11E56ED00E4A}">
      <dsp:nvSpPr>
        <dsp:cNvPr id="0" name=""/>
        <dsp:cNvSpPr/>
      </dsp:nvSpPr>
      <dsp:spPr>
        <a:xfrm rot="16200000">
          <a:off x="2896235"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22300">
            <a:lnSpc>
              <a:spcPct val="90000"/>
            </a:lnSpc>
            <a:spcBef>
              <a:spcPct val="0"/>
            </a:spcBef>
            <a:spcAft>
              <a:spcPct val="35000"/>
            </a:spcAft>
            <a:buNone/>
          </a:pPr>
          <a:r>
            <a:rPr lang="en-CA" sz="1400" kern="1200" dirty="0"/>
            <a:t>Post Nomination</a:t>
          </a:r>
        </a:p>
      </dsp:txBody>
      <dsp:txXfrm>
        <a:off x="2896235" y="2451720"/>
        <a:ext cx="1499609" cy="310263"/>
      </dsp:txXfrm>
    </dsp:sp>
    <dsp:sp modelId="{B345CD14-F995-4585-BE3C-88B0AE4B9C13}">
      <dsp:nvSpPr>
        <dsp:cNvPr id="0" name=""/>
        <dsp:cNvSpPr/>
      </dsp:nvSpPr>
      <dsp:spPr>
        <a:xfrm>
          <a:off x="3902535" y="411776"/>
          <a:ext cx="1034213" cy="2068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33400">
            <a:lnSpc>
              <a:spcPct val="90000"/>
            </a:lnSpc>
            <a:spcBef>
              <a:spcPct val="0"/>
            </a:spcBef>
            <a:spcAft>
              <a:spcPct val="35000"/>
            </a:spcAft>
            <a:buNone/>
          </a:pPr>
          <a:r>
            <a:rPr lang="en-CA" sz="1200" kern="1200" dirty="0"/>
            <a:t>Withdrawal from Nomination; no less than 12 days before opening of advance poll</a:t>
          </a:r>
          <a:br>
            <a:rPr lang="en-CA" sz="1200" kern="1200" dirty="0"/>
          </a:br>
          <a:r>
            <a:rPr lang="en-CA" sz="1200" kern="1200" dirty="0"/>
            <a:t>03/2/2026</a:t>
          </a:r>
        </a:p>
        <a:p>
          <a:pPr marL="0" lvl="0" indent="0" algn="l" defTabSz="533400">
            <a:lnSpc>
              <a:spcPct val="90000"/>
            </a:lnSpc>
            <a:spcBef>
              <a:spcPct val="0"/>
            </a:spcBef>
            <a:spcAft>
              <a:spcPct val="35000"/>
            </a:spcAft>
            <a:buNone/>
          </a:pPr>
          <a:endParaRPr lang="en-CA" sz="1200" kern="1200" dirty="0"/>
        </a:p>
        <a:p>
          <a:pPr marL="0" lvl="0" indent="0" algn="l" defTabSz="533400">
            <a:lnSpc>
              <a:spcPct val="90000"/>
            </a:lnSpc>
            <a:spcBef>
              <a:spcPct val="0"/>
            </a:spcBef>
            <a:spcAft>
              <a:spcPct val="35000"/>
            </a:spcAft>
            <a:buNone/>
          </a:pPr>
          <a:r>
            <a:rPr lang="en-CA" sz="1200" kern="1200" dirty="0"/>
            <a:t>Candidate Notification, 3 calendar days from Nomination Mtg 02/15/2026</a:t>
          </a:r>
        </a:p>
        <a:p>
          <a:pPr marL="0" lvl="0" indent="0" algn="l" defTabSz="533400">
            <a:lnSpc>
              <a:spcPct val="90000"/>
            </a:lnSpc>
            <a:spcBef>
              <a:spcPct val="0"/>
            </a:spcBef>
            <a:spcAft>
              <a:spcPct val="35000"/>
            </a:spcAft>
            <a:buNone/>
          </a:pPr>
          <a:endParaRPr lang="en-CA" sz="1200" kern="1200" dirty="0"/>
        </a:p>
        <a:p>
          <a:pPr marL="0" lvl="0" indent="0" algn="l" defTabSz="533400">
            <a:lnSpc>
              <a:spcPct val="90000"/>
            </a:lnSpc>
            <a:spcBef>
              <a:spcPct val="0"/>
            </a:spcBef>
            <a:spcAft>
              <a:spcPct val="35000"/>
            </a:spcAft>
            <a:buNone/>
          </a:pPr>
          <a:r>
            <a:rPr lang="en-CA" sz="1200" kern="1200" dirty="0"/>
            <a:t>Submit Criminal Records Check &amp; Signed Code of Ethics two </a:t>
          </a:r>
          <a:r>
            <a:rPr lang="en-CA" sz="1200" kern="1200" dirty="0" err="1"/>
            <a:t>wks</a:t>
          </a:r>
          <a:r>
            <a:rPr lang="en-CA" sz="1200" kern="1200" dirty="0"/>
            <a:t> of nomination meeting 02/26/2026</a:t>
          </a:r>
        </a:p>
        <a:p>
          <a:pPr marL="0" lvl="0" indent="0" algn="l" defTabSz="533400">
            <a:lnSpc>
              <a:spcPct val="90000"/>
            </a:lnSpc>
            <a:spcBef>
              <a:spcPct val="0"/>
            </a:spcBef>
            <a:spcAft>
              <a:spcPct val="35000"/>
            </a:spcAft>
            <a:buNone/>
          </a:pPr>
          <a:r>
            <a:rPr lang="en-CA" sz="1200" kern="1200" dirty="0"/>
            <a:t>Eligibility Decision 02/27/2026</a:t>
          </a:r>
        </a:p>
      </dsp:txBody>
      <dsp:txXfrm>
        <a:off x="3902535" y="411776"/>
        <a:ext cx="1034213" cy="2068426"/>
      </dsp:txXfrm>
    </dsp:sp>
    <dsp:sp modelId="{96776265-953B-4426-B003-3CC7FD71B7D3}">
      <dsp:nvSpPr>
        <dsp:cNvPr id="0" name=""/>
        <dsp:cNvSpPr/>
      </dsp:nvSpPr>
      <dsp:spPr>
        <a:xfrm>
          <a:off x="5106051"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8C657B90-9E2B-497C-B142-9A5CE51A0C2E}">
      <dsp:nvSpPr>
        <dsp:cNvPr id="0" name=""/>
        <dsp:cNvSpPr/>
      </dsp:nvSpPr>
      <dsp:spPr>
        <a:xfrm>
          <a:off x="5157761" y="1339941"/>
          <a:ext cx="413685" cy="413685"/>
        </a:xfrm>
        <a:prstGeom prst="pie">
          <a:avLst>
            <a:gd name="adj1" fmla="val 10028574"/>
            <a:gd name="adj2" fmla="val 16200000"/>
          </a:avLst>
        </a:prstGeom>
        <a:gradFill rotWithShape="0">
          <a:gsLst>
            <a:gs pos="0">
              <a:schemeClr val="accent3">
                <a:shade val="50000"/>
                <a:hueOff val="0"/>
                <a:satOff val="0"/>
                <a:lumOff val="30825"/>
                <a:alphaOff val="0"/>
                <a:lumMod val="110000"/>
                <a:satMod val="105000"/>
                <a:tint val="67000"/>
              </a:schemeClr>
            </a:gs>
            <a:gs pos="50000">
              <a:schemeClr val="accent3">
                <a:shade val="50000"/>
                <a:hueOff val="0"/>
                <a:satOff val="0"/>
                <a:lumOff val="30825"/>
                <a:alphaOff val="0"/>
                <a:lumMod val="105000"/>
                <a:satMod val="103000"/>
                <a:tint val="73000"/>
              </a:schemeClr>
            </a:gs>
            <a:gs pos="100000">
              <a:schemeClr val="accent3">
                <a:shade val="50000"/>
                <a:hueOff val="0"/>
                <a:satOff val="0"/>
                <a:lumOff val="30825"/>
                <a:alphaOff val="0"/>
                <a:lumMod val="105000"/>
                <a:satMod val="109000"/>
                <a:tint val="81000"/>
              </a:schemeClr>
            </a:gs>
          </a:gsLst>
          <a:lin ang="5400000" scaled="0"/>
        </a:gradFill>
        <a:ln w="6350" cap="flat" cmpd="sng" algn="ctr">
          <a:solidFill>
            <a:schemeClr val="accent3">
              <a:shade val="50000"/>
              <a:hueOff val="0"/>
              <a:satOff val="0"/>
              <a:lumOff val="3082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4D2EFE45-FC5D-4CF1-9533-0B846A5E21F1}">
      <dsp:nvSpPr>
        <dsp:cNvPr id="0" name=""/>
        <dsp:cNvSpPr/>
      </dsp:nvSpPr>
      <dsp:spPr>
        <a:xfrm rot="16200000">
          <a:off x="4511378"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22300">
            <a:lnSpc>
              <a:spcPct val="90000"/>
            </a:lnSpc>
            <a:spcBef>
              <a:spcPct val="0"/>
            </a:spcBef>
            <a:spcAft>
              <a:spcPct val="35000"/>
            </a:spcAft>
            <a:buNone/>
          </a:pPr>
          <a:r>
            <a:rPr lang="en-CA" sz="1400" kern="1200" dirty="0"/>
            <a:t>Election Schedule</a:t>
          </a:r>
        </a:p>
      </dsp:txBody>
      <dsp:txXfrm>
        <a:off x="4511378" y="2451720"/>
        <a:ext cx="1499609" cy="310263"/>
      </dsp:txXfrm>
    </dsp:sp>
    <dsp:sp modelId="{B15EE5CE-0F37-4415-BFBD-231A317E2F37}">
      <dsp:nvSpPr>
        <dsp:cNvPr id="0" name=""/>
        <dsp:cNvSpPr/>
      </dsp:nvSpPr>
      <dsp:spPr>
        <a:xfrm>
          <a:off x="5468025" y="1288230"/>
          <a:ext cx="1034213" cy="2068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Electoral Officer post Election </a:t>
          </a:r>
          <a:r>
            <a:rPr lang="en-CA" sz="1400" kern="1200"/>
            <a:t>Notice 02/20/2026</a:t>
          </a:r>
          <a:endParaRPr lang="en-CA" sz="1400" kern="1200" dirty="0"/>
        </a:p>
      </dsp:txBody>
      <dsp:txXfrm>
        <a:off x="5468025" y="1288230"/>
        <a:ext cx="1034213" cy="2068426"/>
      </dsp:txXfrm>
    </dsp:sp>
    <dsp:sp modelId="{455E1C23-31E6-48DA-8780-5672D826702D}">
      <dsp:nvSpPr>
        <dsp:cNvPr id="0" name=""/>
        <dsp:cNvSpPr/>
      </dsp:nvSpPr>
      <dsp:spPr>
        <a:xfrm>
          <a:off x="6721194"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50CF52DA-0AC0-4EBD-9EB0-5D11BA24C98A}">
      <dsp:nvSpPr>
        <dsp:cNvPr id="0" name=""/>
        <dsp:cNvSpPr/>
      </dsp:nvSpPr>
      <dsp:spPr>
        <a:xfrm>
          <a:off x="6772904" y="1339941"/>
          <a:ext cx="413685" cy="413685"/>
        </a:xfrm>
        <a:prstGeom prst="pie">
          <a:avLst>
            <a:gd name="adj1" fmla="val 8485716"/>
            <a:gd name="adj2" fmla="val 16200000"/>
          </a:avLst>
        </a:prstGeom>
        <a:gradFill rotWithShape="0">
          <a:gsLst>
            <a:gs pos="0">
              <a:schemeClr val="accent3">
                <a:shade val="50000"/>
                <a:hueOff val="0"/>
                <a:satOff val="0"/>
                <a:lumOff val="30825"/>
                <a:alphaOff val="0"/>
                <a:lumMod val="110000"/>
                <a:satMod val="105000"/>
                <a:tint val="67000"/>
              </a:schemeClr>
            </a:gs>
            <a:gs pos="50000">
              <a:schemeClr val="accent3">
                <a:shade val="50000"/>
                <a:hueOff val="0"/>
                <a:satOff val="0"/>
                <a:lumOff val="30825"/>
                <a:alphaOff val="0"/>
                <a:lumMod val="105000"/>
                <a:satMod val="103000"/>
                <a:tint val="73000"/>
              </a:schemeClr>
            </a:gs>
            <a:gs pos="100000">
              <a:schemeClr val="accent3">
                <a:shade val="50000"/>
                <a:hueOff val="0"/>
                <a:satOff val="0"/>
                <a:lumOff val="30825"/>
                <a:alphaOff val="0"/>
                <a:lumMod val="105000"/>
                <a:satMod val="109000"/>
                <a:tint val="81000"/>
              </a:schemeClr>
            </a:gs>
          </a:gsLst>
          <a:lin ang="5400000" scaled="0"/>
        </a:gradFill>
        <a:ln w="6350" cap="flat" cmpd="sng" algn="ctr">
          <a:solidFill>
            <a:schemeClr val="accent3">
              <a:shade val="50000"/>
              <a:hueOff val="0"/>
              <a:satOff val="0"/>
              <a:lumOff val="3082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96F043CE-6DA3-499E-8FA8-5F45CEC2901B}">
      <dsp:nvSpPr>
        <dsp:cNvPr id="0" name=""/>
        <dsp:cNvSpPr/>
      </dsp:nvSpPr>
      <dsp:spPr>
        <a:xfrm rot="16200000">
          <a:off x="6126521"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22300">
            <a:lnSpc>
              <a:spcPct val="90000"/>
            </a:lnSpc>
            <a:spcBef>
              <a:spcPct val="0"/>
            </a:spcBef>
            <a:spcAft>
              <a:spcPct val="35000"/>
            </a:spcAft>
            <a:buNone/>
          </a:pPr>
          <a:r>
            <a:rPr lang="en-CA" sz="1400" kern="1200" dirty="0"/>
            <a:t>Polls</a:t>
          </a:r>
        </a:p>
      </dsp:txBody>
      <dsp:txXfrm>
        <a:off x="6126521" y="2451720"/>
        <a:ext cx="1499609" cy="310263"/>
      </dsp:txXfrm>
    </dsp:sp>
    <dsp:sp modelId="{CF16F4F9-7463-4F6E-A3A5-4E21A0BB11EC}">
      <dsp:nvSpPr>
        <dsp:cNvPr id="0" name=""/>
        <dsp:cNvSpPr/>
      </dsp:nvSpPr>
      <dsp:spPr>
        <a:xfrm>
          <a:off x="7083168" y="1288230"/>
          <a:ext cx="1034213" cy="2068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Advance Poll Second Saturday of March 14</a:t>
          </a:r>
        </a:p>
        <a:p>
          <a:pPr marL="0" lvl="0" indent="0" algn="l" defTabSz="622300">
            <a:lnSpc>
              <a:spcPct val="90000"/>
            </a:lnSpc>
            <a:spcBef>
              <a:spcPct val="0"/>
            </a:spcBef>
            <a:spcAft>
              <a:spcPct val="35000"/>
            </a:spcAft>
            <a:buNone/>
          </a:pPr>
          <a:r>
            <a:rPr lang="en-CA" sz="1400" kern="1200" dirty="0"/>
            <a:t>/2026</a:t>
          </a:r>
        </a:p>
        <a:p>
          <a:pPr marL="0" lvl="0" indent="0" algn="l" defTabSz="622300">
            <a:lnSpc>
              <a:spcPct val="90000"/>
            </a:lnSpc>
            <a:spcBef>
              <a:spcPct val="0"/>
            </a:spcBef>
            <a:spcAft>
              <a:spcPct val="35000"/>
            </a:spcAft>
            <a:buNone/>
          </a:pPr>
          <a:endParaRPr lang="en-CA" sz="1400" kern="1200" dirty="0"/>
        </a:p>
        <a:p>
          <a:pPr marL="0" lvl="0" indent="0" algn="l" defTabSz="622300">
            <a:lnSpc>
              <a:spcPct val="90000"/>
            </a:lnSpc>
            <a:spcBef>
              <a:spcPct val="0"/>
            </a:spcBef>
            <a:spcAft>
              <a:spcPct val="35000"/>
            </a:spcAft>
            <a:buNone/>
          </a:pPr>
          <a:r>
            <a:rPr lang="en-CA" sz="1400" kern="1200" dirty="0"/>
            <a:t>Election Day Third Saturday of March  21</a:t>
          </a:r>
        </a:p>
        <a:p>
          <a:pPr marL="0" lvl="0" indent="0" algn="l" defTabSz="622300">
            <a:lnSpc>
              <a:spcPct val="90000"/>
            </a:lnSpc>
            <a:spcBef>
              <a:spcPct val="0"/>
            </a:spcBef>
            <a:spcAft>
              <a:spcPct val="35000"/>
            </a:spcAft>
            <a:buNone/>
          </a:pPr>
          <a:r>
            <a:rPr lang="en-CA" sz="1400" kern="1200" dirty="0"/>
            <a:t>/2026</a:t>
          </a:r>
        </a:p>
      </dsp:txBody>
      <dsp:txXfrm>
        <a:off x="7083168" y="1288230"/>
        <a:ext cx="1034213" cy="2068426"/>
      </dsp:txXfrm>
    </dsp:sp>
    <dsp:sp modelId="{3322472A-E59C-47BC-B9E3-F6D203BDFB60}">
      <dsp:nvSpPr>
        <dsp:cNvPr id="0" name=""/>
        <dsp:cNvSpPr/>
      </dsp:nvSpPr>
      <dsp:spPr>
        <a:xfrm>
          <a:off x="8336336"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E88CC8EF-F040-405E-A0E0-25904C76BC0D}">
      <dsp:nvSpPr>
        <dsp:cNvPr id="0" name=""/>
        <dsp:cNvSpPr/>
      </dsp:nvSpPr>
      <dsp:spPr>
        <a:xfrm>
          <a:off x="8388047" y="1339941"/>
          <a:ext cx="413685" cy="413685"/>
        </a:xfrm>
        <a:prstGeom prst="pie">
          <a:avLst>
            <a:gd name="adj1" fmla="val 6942858"/>
            <a:gd name="adj2" fmla="val 16200000"/>
          </a:avLst>
        </a:prstGeom>
        <a:gradFill rotWithShape="0">
          <a:gsLst>
            <a:gs pos="0">
              <a:schemeClr val="accent3">
                <a:shade val="50000"/>
                <a:hueOff val="0"/>
                <a:satOff val="0"/>
                <a:lumOff val="20550"/>
                <a:alphaOff val="0"/>
                <a:lumMod val="110000"/>
                <a:satMod val="105000"/>
                <a:tint val="67000"/>
              </a:schemeClr>
            </a:gs>
            <a:gs pos="50000">
              <a:schemeClr val="accent3">
                <a:shade val="50000"/>
                <a:hueOff val="0"/>
                <a:satOff val="0"/>
                <a:lumOff val="20550"/>
                <a:alphaOff val="0"/>
                <a:lumMod val="105000"/>
                <a:satMod val="103000"/>
                <a:tint val="73000"/>
              </a:schemeClr>
            </a:gs>
            <a:gs pos="100000">
              <a:schemeClr val="accent3">
                <a:shade val="50000"/>
                <a:hueOff val="0"/>
                <a:satOff val="0"/>
                <a:lumOff val="20550"/>
                <a:alphaOff val="0"/>
                <a:lumMod val="105000"/>
                <a:satMod val="109000"/>
                <a:tint val="81000"/>
              </a:schemeClr>
            </a:gs>
          </a:gsLst>
          <a:lin ang="5400000" scaled="0"/>
        </a:gradFill>
        <a:ln w="6350" cap="flat" cmpd="sng" algn="ctr">
          <a:solidFill>
            <a:schemeClr val="accent3">
              <a:shade val="50000"/>
              <a:hueOff val="0"/>
              <a:satOff val="0"/>
              <a:lumOff val="2055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49FA21B0-DB86-4957-9461-D8E0D0181FCA}">
      <dsp:nvSpPr>
        <dsp:cNvPr id="0" name=""/>
        <dsp:cNvSpPr/>
      </dsp:nvSpPr>
      <dsp:spPr>
        <a:xfrm rot="16200000">
          <a:off x="7741664"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66750">
            <a:lnSpc>
              <a:spcPct val="90000"/>
            </a:lnSpc>
            <a:spcBef>
              <a:spcPct val="0"/>
            </a:spcBef>
            <a:spcAft>
              <a:spcPct val="35000"/>
            </a:spcAft>
            <a:buNone/>
          </a:pPr>
          <a:r>
            <a:rPr lang="en-CA" sz="1500" kern="1200" dirty="0"/>
            <a:t>Public Declarations</a:t>
          </a:r>
        </a:p>
      </dsp:txBody>
      <dsp:txXfrm>
        <a:off x="7741664" y="2451720"/>
        <a:ext cx="1499609" cy="310263"/>
      </dsp:txXfrm>
    </dsp:sp>
    <dsp:sp modelId="{B162E955-7344-45E4-A495-3D1542304942}">
      <dsp:nvSpPr>
        <dsp:cNvPr id="0" name=""/>
        <dsp:cNvSpPr/>
      </dsp:nvSpPr>
      <dsp:spPr>
        <a:xfrm>
          <a:off x="8698311" y="1481607"/>
          <a:ext cx="1034213" cy="168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Counting of ballots, Sunday following election </a:t>
          </a:r>
        </a:p>
        <a:p>
          <a:pPr marL="0" lvl="0" indent="0" algn="l" defTabSz="622300">
            <a:lnSpc>
              <a:spcPct val="90000"/>
            </a:lnSpc>
            <a:spcBef>
              <a:spcPct val="0"/>
            </a:spcBef>
            <a:spcAft>
              <a:spcPct val="35000"/>
            </a:spcAft>
            <a:buNone/>
          </a:pPr>
          <a:r>
            <a:rPr lang="en-CA" sz="1400" kern="1200" dirty="0"/>
            <a:t>03/22/2026</a:t>
          </a:r>
        </a:p>
        <a:p>
          <a:pPr marL="0" lvl="0" indent="0" algn="l" defTabSz="622300">
            <a:lnSpc>
              <a:spcPct val="90000"/>
            </a:lnSpc>
            <a:spcBef>
              <a:spcPct val="0"/>
            </a:spcBef>
            <a:spcAft>
              <a:spcPct val="35000"/>
            </a:spcAft>
            <a:buNone/>
          </a:pPr>
          <a:endParaRPr lang="en-CA" sz="1400" kern="1200" dirty="0"/>
        </a:p>
        <a:p>
          <a:pPr marL="0" lvl="0" indent="0" algn="l" defTabSz="622300">
            <a:lnSpc>
              <a:spcPct val="90000"/>
            </a:lnSpc>
            <a:spcBef>
              <a:spcPct val="0"/>
            </a:spcBef>
            <a:spcAft>
              <a:spcPct val="35000"/>
            </a:spcAft>
            <a:buNone/>
          </a:pPr>
          <a:r>
            <a:rPr lang="en-CA" sz="1400" kern="1200" dirty="0"/>
            <a:t>Electoral Officer post results 03/22/2026</a:t>
          </a:r>
        </a:p>
        <a:p>
          <a:pPr marL="0" lvl="0" indent="0" algn="l" defTabSz="622300">
            <a:lnSpc>
              <a:spcPct val="90000"/>
            </a:lnSpc>
            <a:spcBef>
              <a:spcPct val="0"/>
            </a:spcBef>
            <a:spcAft>
              <a:spcPct val="35000"/>
            </a:spcAft>
            <a:buNone/>
          </a:pPr>
          <a:endParaRPr lang="en-CA" sz="1400" kern="1200" dirty="0"/>
        </a:p>
      </dsp:txBody>
      <dsp:txXfrm>
        <a:off x="8698311" y="1481607"/>
        <a:ext cx="1034213" cy="1681671"/>
      </dsp:txXfrm>
    </dsp:sp>
    <dsp:sp modelId="{2D91F20D-E3E1-40ED-834F-BEFDEA3FE6E1}">
      <dsp:nvSpPr>
        <dsp:cNvPr id="0" name=""/>
        <dsp:cNvSpPr/>
      </dsp:nvSpPr>
      <dsp:spPr>
        <a:xfrm>
          <a:off x="9951479" y="1288230"/>
          <a:ext cx="517106" cy="517106"/>
        </a:xfrm>
        <a:prstGeom prst="chord">
          <a:avLst>
            <a:gd name="adj1" fmla="val 4800000"/>
            <a:gd name="adj2" fmla="val 16800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52D2CB12-C53E-4437-8E4E-5282B492C8CE}">
      <dsp:nvSpPr>
        <dsp:cNvPr id="0" name=""/>
        <dsp:cNvSpPr/>
      </dsp:nvSpPr>
      <dsp:spPr>
        <a:xfrm>
          <a:off x="10003190" y="1339941"/>
          <a:ext cx="413685" cy="413685"/>
        </a:xfrm>
        <a:prstGeom prst="pie">
          <a:avLst>
            <a:gd name="adj1" fmla="val 5400000"/>
            <a:gd name="adj2" fmla="val 16200000"/>
          </a:avLst>
        </a:prstGeom>
        <a:gradFill rotWithShape="0">
          <a:gsLst>
            <a:gs pos="0">
              <a:schemeClr val="accent3">
                <a:shade val="50000"/>
                <a:hueOff val="0"/>
                <a:satOff val="0"/>
                <a:lumOff val="10275"/>
                <a:alphaOff val="0"/>
                <a:lumMod val="110000"/>
                <a:satMod val="105000"/>
                <a:tint val="67000"/>
              </a:schemeClr>
            </a:gs>
            <a:gs pos="50000">
              <a:schemeClr val="accent3">
                <a:shade val="50000"/>
                <a:hueOff val="0"/>
                <a:satOff val="0"/>
                <a:lumOff val="10275"/>
                <a:alphaOff val="0"/>
                <a:lumMod val="105000"/>
                <a:satMod val="103000"/>
                <a:tint val="73000"/>
              </a:schemeClr>
            </a:gs>
            <a:gs pos="100000">
              <a:schemeClr val="accent3">
                <a:shade val="50000"/>
                <a:hueOff val="0"/>
                <a:satOff val="0"/>
                <a:lumOff val="10275"/>
                <a:alphaOff val="0"/>
                <a:lumMod val="105000"/>
                <a:satMod val="109000"/>
                <a:tint val="81000"/>
              </a:schemeClr>
            </a:gs>
          </a:gsLst>
          <a:lin ang="5400000" scaled="0"/>
        </a:gradFill>
        <a:ln w="6350" cap="flat" cmpd="sng" algn="ctr">
          <a:solidFill>
            <a:schemeClr val="accent3">
              <a:shade val="50000"/>
              <a:hueOff val="0"/>
              <a:satOff val="0"/>
              <a:lumOff val="1027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72BAA602-A9FE-40D3-8901-A42C13355A5C}">
      <dsp:nvSpPr>
        <dsp:cNvPr id="0" name=""/>
        <dsp:cNvSpPr/>
      </dsp:nvSpPr>
      <dsp:spPr>
        <a:xfrm rot="16200000">
          <a:off x="9356807" y="2451720"/>
          <a:ext cx="1499609" cy="310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666750">
            <a:lnSpc>
              <a:spcPct val="90000"/>
            </a:lnSpc>
            <a:spcBef>
              <a:spcPct val="0"/>
            </a:spcBef>
            <a:spcAft>
              <a:spcPct val="35000"/>
            </a:spcAft>
            <a:buNone/>
          </a:pPr>
          <a:r>
            <a:rPr lang="en-CA" sz="1500" kern="1200" dirty="0"/>
            <a:t>Appeal</a:t>
          </a:r>
        </a:p>
      </dsp:txBody>
      <dsp:txXfrm>
        <a:off x="9356807" y="2451720"/>
        <a:ext cx="1499609" cy="310263"/>
      </dsp:txXfrm>
    </dsp:sp>
    <dsp:sp modelId="{9621BBD0-0B25-49D5-9AE7-27F327155AA8}">
      <dsp:nvSpPr>
        <dsp:cNvPr id="0" name=""/>
        <dsp:cNvSpPr/>
      </dsp:nvSpPr>
      <dsp:spPr>
        <a:xfrm>
          <a:off x="10322131" y="1288230"/>
          <a:ext cx="1034213" cy="2068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CA" sz="1400" kern="1200" dirty="0"/>
            <a:t>Deadline for appeal 03/24/2026</a:t>
          </a:r>
        </a:p>
        <a:p>
          <a:pPr marL="0" lvl="0" indent="0" algn="l" defTabSz="622300">
            <a:lnSpc>
              <a:spcPct val="90000"/>
            </a:lnSpc>
            <a:spcBef>
              <a:spcPct val="0"/>
            </a:spcBef>
            <a:spcAft>
              <a:spcPct val="35000"/>
            </a:spcAft>
            <a:buNone/>
          </a:pPr>
          <a:endParaRPr lang="en-CA" sz="1400" kern="1200" dirty="0"/>
        </a:p>
      </dsp:txBody>
      <dsp:txXfrm>
        <a:off x="10322131" y="1288230"/>
        <a:ext cx="1034213" cy="2068426"/>
      </dsp:txXfrm>
    </dsp:sp>
  </dsp:spTree>
</dsp:drawing>
</file>

<file path=ppt/diagrams/layout1.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B450C-DBA3-44AE-97BC-C651476C6ED5}" type="datetimeFigureOut">
              <a:rPr lang="en-US" smtClean="0"/>
              <a:t>2/28/2025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0C24A9-A37C-4653-94ED-C3F554BB22DB}" type="slidenum">
              <a:rPr lang="en-US" smtClean="0"/>
              <a:t>‹#›</a:t>
            </a:fld>
            <a:endParaRPr lang="en-US"/>
          </a:p>
        </p:txBody>
      </p:sp>
    </p:spTree>
    <p:extLst>
      <p:ext uri="{BB962C8B-B14F-4D97-AF65-F5344CB8AC3E}">
        <p14:creationId xmlns:p14="http://schemas.microsoft.com/office/powerpoint/2010/main" val="3591719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0C24A9-A37C-4653-94ED-C3F554BB22DB}" type="slidenum">
              <a:rPr lang="en-US" smtClean="0"/>
              <a:t>1</a:t>
            </a:fld>
            <a:endParaRPr lang="en-US"/>
          </a:p>
        </p:txBody>
      </p:sp>
    </p:spTree>
    <p:extLst>
      <p:ext uri="{BB962C8B-B14F-4D97-AF65-F5344CB8AC3E}">
        <p14:creationId xmlns:p14="http://schemas.microsoft.com/office/powerpoint/2010/main" val="2665493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5FD7404-722C-4F31-81B0-B9A7FB14A14E}" type="slidenum">
              <a:rPr lang="en-CA" smtClean="0"/>
              <a:t>2</a:t>
            </a:fld>
            <a:endParaRPr lang="en-CA"/>
          </a:p>
        </p:txBody>
      </p:sp>
    </p:spTree>
    <p:extLst>
      <p:ext uri="{BB962C8B-B14F-4D97-AF65-F5344CB8AC3E}">
        <p14:creationId xmlns:p14="http://schemas.microsoft.com/office/powerpoint/2010/main" val="228154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952E-882F-3FE0-1036-60C5214CCC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68F3CD-43FD-86B2-0655-17781383CF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34950D-CB6C-6141-F91A-8426269C6C65}"/>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E9510CEA-2B7D-2408-60BF-C04513BC3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81E408-7581-9F7A-4D5B-96A3E147072B}"/>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223741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896F4-42F3-9FAC-06D9-82E35F0482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EC41E1-C1F3-0DE9-FE5B-3E3D9B6E0A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4DEDCD-CE45-C0BD-D7F0-598A7E2EE908}"/>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5CA84FB6-D6F9-77FC-7350-A23BF086F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14534D-5C93-D087-15BD-D93CB6952624}"/>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17295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96ED9-897A-62D2-7AEB-237F5F3ADC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2FA4AF-1606-C732-7AAF-5AB46E969F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A62228-4AC6-7B9A-0E9D-31F7ECBAE88D}"/>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7F5678D3-1E01-A5C3-D6B7-CF95C2A70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44279-850B-06EA-5473-B31AD0516244}"/>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905621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63730-46D1-4C3B-A7F4-5490B5A8C2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76B1A13-B062-47B6-9A1D-F6A8285C0E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2C76BA7-4368-4130-BF6E-6BB0140BA18E}"/>
              </a:ext>
            </a:extLst>
          </p:cNvPr>
          <p:cNvSpPr>
            <a:spLocks noGrp="1"/>
          </p:cNvSpPr>
          <p:nvPr>
            <p:ph type="dt" sz="half" idx="10"/>
          </p:nvPr>
        </p:nvSpPr>
        <p:spPr/>
        <p:txBody>
          <a:bodyPr/>
          <a:lstStyle/>
          <a:p>
            <a:fld id="{A3264975-D2D8-46F0-99AB-7BE731F03599}" type="datetimeFigureOut">
              <a:rPr lang="en-CA" smtClean="0"/>
              <a:t>2025-02-28</a:t>
            </a:fld>
            <a:endParaRPr lang="en-CA"/>
          </a:p>
        </p:txBody>
      </p:sp>
      <p:sp>
        <p:nvSpPr>
          <p:cNvPr id="5" name="Footer Placeholder 4">
            <a:extLst>
              <a:ext uri="{FF2B5EF4-FFF2-40B4-BE49-F238E27FC236}">
                <a16:creationId xmlns:a16="http://schemas.microsoft.com/office/drawing/2014/main" id="{9DC8EADB-BF05-4895-BCBF-5A8CC6AF1F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A7FCB4-A707-4391-BD15-944E25803DD6}"/>
              </a:ext>
            </a:extLst>
          </p:cNvPr>
          <p:cNvSpPr>
            <a:spLocks noGrp="1"/>
          </p:cNvSpPr>
          <p:nvPr>
            <p:ph type="sldNum" sz="quarter" idx="12"/>
          </p:nvPr>
        </p:nvSpPr>
        <p:spPr/>
        <p:txBody>
          <a:bodyPr/>
          <a:lstStyle/>
          <a:p>
            <a:fld id="{DEC0387B-0D30-4781-A370-F8535A7D8C02}" type="slidenum">
              <a:rPr lang="en-CA" smtClean="0"/>
              <a:t>‹#›</a:t>
            </a:fld>
            <a:endParaRPr lang="en-CA"/>
          </a:p>
        </p:txBody>
      </p:sp>
    </p:spTree>
    <p:extLst>
      <p:ext uri="{BB962C8B-B14F-4D97-AF65-F5344CB8AC3E}">
        <p14:creationId xmlns:p14="http://schemas.microsoft.com/office/powerpoint/2010/main" val="2270156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AB88E-A732-F1C4-F90C-5BFFBC1AB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8C9C5F-1102-338A-AF1E-29CC3820FF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26253-977E-4A1A-79FA-F518243C0DE1}"/>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BB19F928-3110-9D6A-95C4-0DC15266A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0A847-BAD7-F6A5-9955-B2CF45DE20AD}"/>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4229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984D-3174-05E3-6696-FD89FAF5E3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72425D-FC4D-C661-F3C3-2253236918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13FC23-B67F-A4C4-262F-8BB4959F2B32}"/>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CF5FA545-F3E5-1B92-A9FD-44C496F09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8020C-99B8-5B32-B117-502E822F6B63}"/>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10168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6D7A2-09C7-285B-83AA-D9CA6AB6B6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BEF9BD-21AB-BD71-A954-96474C7C70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ACB043-4B1A-644B-5835-3E715C664A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4A4359-76F9-5635-7A1F-71C75467457B}"/>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6" name="Footer Placeholder 5">
            <a:extLst>
              <a:ext uri="{FF2B5EF4-FFF2-40B4-BE49-F238E27FC236}">
                <a16:creationId xmlns:a16="http://schemas.microsoft.com/office/drawing/2014/main" id="{7D829C06-ACEC-C76A-03C1-0ED6E4A6BB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C5E99-D453-3F67-0135-B3488639BA24}"/>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79735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4FA2F-C61D-D95B-7ADC-C052CF388A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371C84-0057-99B7-F479-110F4FD929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1E5741-E814-8AA5-31ED-A1662ECB4C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12BEDB-7410-05F3-B35C-59B716E2AA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98EB2E-5AA7-2692-E108-65730AFF63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75A474-6BAC-B538-9800-F068AEA6730E}"/>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8" name="Footer Placeholder 7">
            <a:extLst>
              <a:ext uri="{FF2B5EF4-FFF2-40B4-BE49-F238E27FC236}">
                <a16:creationId xmlns:a16="http://schemas.microsoft.com/office/drawing/2014/main" id="{42667733-4A89-62C8-CB31-198CFEE196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A2ADC1-36A8-A950-2118-ECE478C6F0AF}"/>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282383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F64BD-CEB3-16D1-19CB-479338FEF7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BB9D4F-94B4-D0BA-D397-DC3980BA6064}"/>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4" name="Footer Placeholder 3">
            <a:extLst>
              <a:ext uri="{FF2B5EF4-FFF2-40B4-BE49-F238E27FC236}">
                <a16:creationId xmlns:a16="http://schemas.microsoft.com/office/drawing/2014/main" id="{5076C0E4-0C31-9EA7-DEC4-27CE277FA0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BC4D4C-E03F-8433-5F54-F2D5B5081D32}"/>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161643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106931-D1CB-FA08-52BB-C49E18860C74}"/>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3" name="Footer Placeholder 2">
            <a:extLst>
              <a:ext uri="{FF2B5EF4-FFF2-40B4-BE49-F238E27FC236}">
                <a16:creationId xmlns:a16="http://schemas.microsoft.com/office/drawing/2014/main" id="{288292DF-5B20-DEB8-ECF2-C55769F651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B46CCC-0787-56C8-31F5-2A3D02ADF12C}"/>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21749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5CBB5-D87F-1AEC-89CE-669DDF2EF1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649271-3696-700F-3E50-2714FF5320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76AC12-4CAF-FF65-9737-98A14AED2A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D89CD1-E2FD-D4F8-52E8-8C723255176B}"/>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6" name="Footer Placeholder 5">
            <a:extLst>
              <a:ext uri="{FF2B5EF4-FFF2-40B4-BE49-F238E27FC236}">
                <a16:creationId xmlns:a16="http://schemas.microsoft.com/office/drawing/2014/main" id="{11CD545B-E3A2-B439-4DB5-880853678B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5ACBE5-98D3-181F-8BF2-5D6327A3F961}"/>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315362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89042-533E-9C79-1E89-E5504958F2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30B93-3534-7A5F-5687-F81D69B9D0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858BE5-96F2-F312-64CC-2D5E6F1DD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B90FA2-DAFF-8F16-5B54-122CF8846AC0}"/>
              </a:ext>
            </a:extLst>
          </p:cNvPr>
          <p:cNvSpPr>
            <a:spLocks noGrp="1"/>
          </p:cNvSpPr>
          <p:nvPr>
            <p:ph type="dt" sz="half" idx="10"/>
          </p:nvPr>
        </p:nvSpPr>
        <p:spPr/>
        <p:txBody>
          <a:bodyPr/>
          <a:lstStyle/>
          <a:p>
            <a:fld id="{FFEFC86B-9126-4BA3-8E1A-CEDC353E9B8C}" type="datetimeFigureOut">
              <a:rPr lang="en-US" smtClean="0"/>
              <a:t>2/28/2025</a:t>
            </a:fld>
            <a:endParaRPr lang="en-US"/>
          </a:p>
        </p:txBody>
      </p:sp>
      <p:sp>
        <p:nvSpPr>
          <p:cNvPr id="6" name="Footer Placeholder 5">
            <a:extLst>
              <a:ext uri="{FF2B5EF4-FFF2-40B4-BE49-F238E27FC236}">
                <a16:creationId xmlns:a16="http://schemas.microsoft.com/office/drawing/2014/main" id="{A1369B1C-F497-C024-2742-2563F908D5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C2FFA-A97C-EA01-7827-9521AF8D4BB8}"/>
              </a:ext>
            </a:extLst>
          </p:cNvPr>
          <p:cNvSpPr>
            <a:spLocks noGrp="1"/>
          </p:cNvSpPr>
          <p:nvPr>
            <p:ph type="sldNum" sz="quarter" idx="12"/>
          </p:nvPr>
        </p:nvSpPr>
        <p:spPr/>
        <p:txBody>
          <a:bodyPr/>
          <a:lstStyle/>
          <a:p>
            <a:fld id="{B0170742-B494-45D8-8908-03A6D49F74F3}" type="slidenum">
              <a:rPr lang="en-US" smtClean="0"/>
              <a:t>‹#›</a:t>
            </a:fld>
            <a:endParaRPr lang="en-US"/>
          </a:p>
        </p:txBody>
      </p:sp>
    </p:spTree>
    <p:extLst>
      <p:ext uri="{BB962C8B-B14F-4D97-AF65-F5344CB8AC3E}">
        <p14:creationId xmlns:p14="http://schemas.microsoft.com/office/powerpoint/2010/main" val="2574077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6F5C08-3F31-4929-0B8D-5154E6FD4D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5402B9-3A18-C479-161D-E809CAE6A6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FCF26-715E-52F7-1ED4-1AFFDA19A7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FC86B-9126-4BA3-8E1A-CEDC353E9B8C}" type="datetimeFigureOut">
              <a:rPr lang="en-US" smtClean="0"/>
              <a:t>2/28/2025</a:t>
            </a:fld>
            <a:endParaRPr lang="en-US"/>
          </a:p>
        </p:txBody>
      </p:sp>
      <p:sp>
        <p:nvSpPr>
          <p:cNvPr id="5" name="Footer Placeholder 4">
            <a:extLst>
              <a:ext uri="{FF2B5EF4-FFF2-40B4-BE49-F238E27FC236}">
                <a16:creationId xmlns:a16="http://schemas.microsoft.com/office/drawing/2014/main" id="{06CBB9AB-DC80-5BEB-232E-1E5FABBE23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2587EC-E849-A37D-1288-2EB18760B1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70742-B494-45D8-8908-03A6D49F74F3}" type="slidenum">
              <a:rPr lang="en-US" smtClean="0"/>
              <a:t>‹#›</a:t>
            </a:fld>
            <a:endParaRPr lang="en-US"/>
          </a:p>
        </p:txBody>
      </p:sp>
    </p:spTree>
    <p:extLst>
      <p:ext uri="{BB962C8B-B14F-4D97-AF65-F5344CB8AC3E}">
        <p14:creationId xmlns:p14="http://schemas.microsoft.com/office/powerpoint/2010/main" val="3132563100"/>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41DCC0-7B46-409A-A185-11FAAF4B9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93770CA-66A3-4945-AF60-2742D5ADAF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EF23CF-BE72-4A98-9156-39DEA719B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64975-D2D8-46F0-99AB-7BE731F03599}" type="datetimeFigureOut">
              <a:rPr lang="en-CA" smtClean="0"/>
              <a:t>2025-02-28</a:t>
            </a:fld>
            <a:endParaRPr lang="en-CA"/>
          </a:p>
        </p:txBody>
      </p:sp>
      <p:sp>
        <p:nvSpPr>
          <p:cNvPr id="5" name="Footer Placeholder 4">
            <a:extLst>
              <a:ext uri="{FF2B5EF4-FFF2-40B4-BE49-F238E27FC236}">
                <a16:creationId xmlns:a16="http://schemas.microsoft.com/office/drawing/2014/main" id="{916E4AAE-B62C-4F3B-92FC-690178BEF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086D731-641C-40B9-9456-786D72023A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0387B-0D30-4781-A370-F8535A7D8C02}" type="slidenum">
              <a:rPr lang="en-CA" smtClean="0"/>
              <a:t>‹#›</a:t>
            </a:fld>
            <a:endParaRPr lang="en-CA"/>
          </a:p>
        </p:txBody>
      </p:sp>
    </p:spTree>
    <p:extLst>
      <p:ext uri="{BB962C8B-B14F-4D97-AF65-F5344CB8AC3E}">
        <p14:creationId xmlns:p14="http://schemas.microsoft.com/office/powerpoint/2010/main" val="405359407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ribunal@uppernicola.com" TargetMode="External"/><Relationship Id="rId2" Type="http://schemas.openxmlformats.org/officeDocument/2006/relationships/hyperlink" Target="https://uppernicola.com/wp-content/uploads/2023/08/20200203-UNB-Elections-Regulations-Amended-Feb-3-2020.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hyperlink" Target="mailto:gov.executive@uppernicola.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90973-6D49-4B6B-B234-C849DF860ED5}"/>
              </a:ext>
            </a:extLst>
          </p:cNvPr>
          <p:cNvSpPr>
            <a:spLocks noGrp="1"/>
          </p:cNvSpPr>
          <p:nvPr>
            <p:ph type="ctrTitle"/>
          </p:nvPr>
        </p:nvSpPr>
        <p:spPr>
          <a:xfrm>
            <a:off x="6305266" y="2261523"/>
            <a:ext cx="5048534" cy="911117"/>
          </a:xfrm>
        </p:spPr>
        <p:txBody>
          <a:bodyPr>
            <a:normAutofit fontScale="90000"/>
          </a:bodyPr>
          <a:lstStyle/>
          <a:p>
            <a:pPr algn="l"/>
            <a:r>
              <a:rPr lang="en-CA" sz="3800" dirty="0"/>
              <a:t>Chief and Council </a:t>
            </a:r>
            <a:br>
              <a:rPr lang="en-CA" sz="3800" dirty="0"/>
            </a:br>
            <a:r>
              <a:rPr lang="en-CA" sz="3800" dirty="0"/>
              <a:t>Election 2026</a:t>
            </a:r>
          </a:p>
        </p:txBody>
      </p:sp>
      <p:sp>
        <p:nvSpPr>
          <p:cNvPr id="3" name="Subtitle 2">
            <a:extLst>
              <a:ext uri="{FF2B5EF4-FFF2-40B4-BE49-F238E27FC236}">
                <a16:creationId xmlns:a16="http://schemas.microsoft.com/office/drawing/2014/main" id="{5E6B68E5-F1CF-472A-9366-F7DF5B933929}"/>
              </a:ext>
            </a:extLst>
          </p:cNvPr>
          <p:cNvSpPr>
            <a:spLocks noGrp="1"/>
          </p:cNvSpPr>
          <p:nvPr>
            <p:ph type="subTitle" idx="1"/>
          </p:nvPr>
        </p:nvSpPr>
        <p:spPr>
          <a:xfrm>
            <a:off x="6305266" y="3879263"/>
            <a:ext cx="5048534" cy="911117"/>
          </a:xfrm>
        </p:spPr>
        <p:txBody>
          <a:bodyPr>
            <a:normAutofit/>
          </a:bodyPr>
          <a:lstStyle/>
          <a:p>
            <a:pPr algn="l"/>
            <a:br>
              <a:rPr lang="en-US" sz="1900" dirty="0"/>
            </a:br>
            <a:endParaRPr lang="en-CA" sz="1900" dirty="0"/>
          </a:p>
        </p:txBody>
      </p:sp>
      <p:pic>
        <p:nvPicPr>
          <p:cNvPr id="4" name="Picture 3">
            <a:extLst>
              <a:ext uri="{FF2B5EF4-FFF2-40B4-BE49-F238E27FC236}">
                <a16:creationId xmlns:a16="http://schemas.microsoft.com/office/drawing/2014/main" id="{FE1EBF6D-3DD5-47A3-831C-9D6E4FF7C381}"/>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838200" y="2265396"/>
            <a:ext cx="4778359" cy="1127319"/>
          </a:xfrm>
          <a:prstGeom prst="rect">
            <a:avLst/>
          </a:prstGeom>
          <a:noFill/>
        </p:spPr>
      </p:pic>
      <p:sp>
        <p:nvSpPr>
          <p:cNvPr id="116" name="Freeform: Shape 115">
            <a:extLst>
              <a:ext uri="{FF2B5EF4-FFF2-40B4-BE49-F238E27FC236}">
                <a16:creationId xmlns:a16="http://schemas.microsoft.com/office/drawing/2014/main" id="{2A1752FF-9082-4C5E-A9E2-E0BA20BA0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108152" y="5292510"/>
            <a:ext cx="6083848" cy="1565491"/>
          </a:xfrm>
          <a:custGeom>
            <a:avLst/>
            <a:gdLst>
              <a:gd name="connsiteX0" fmla="*/ 0 w 6083848"/>
              <a:gd name="connsiteY0" fmla="*/ 1565491 h 1565491"/>
              <a:gd name="connsiteX1" fmla="*/ 6083848 w 6083848"/>
              <a:gd name="connsiteY1" fmla="*/ 1565491 h 1565491"/>
              <a:gd name="connsiteX2" fmla="*/ 6083848 w 6083848"/>
              <a:gd name="connsiteY2" fmla="*/ 0 h 1565491"/>
              <a:gd name="connsiteX3" fmla="*/ 1692132 w 6083848"/>
              <a:gd name="connsiteY3" fmla="*/ 0 h 1565491"/>
              <a:gd name="connsiteX4" fmla="*/ 1186806 w 6083848"/>
              <a:gd name="connsiteY4" fmla="*/ 0 h 1565491"/>
              <a:gd name="connsiteX5" fmla="*/ 1186070 w 6083848"/>
              <a:gd name="connsiteY5" fmla="*/ 1591 h 1565491"/>
              <a:gd name="connsiteX6" fmla="*/ 724290 w 6083848"/>
              <a:gd name="connsiteY6" fmla="*/ 1591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3848" h="1565491">
                <a:moveTo>
                  <a:pt x="0" y="1565491"/>
                </a:moveTo>
                <a:lnTo>
                  <a:pt x="6083848" y="1565491"/>
                </a:lnTo>
                <a:lnTo>
                  <a:pt x="6083848" y="0"/>
                </a:lnTo>
                <a:lnTo>
                  <a:pt x="1692132" y="0"/>
                </a:lnTo>
                <a:lnTo>
                  <a:pt x="1186806" y="0"/>
                </a:lnTo>
                <a:lnTo>
                  <a:pt x="1186070" y="1591"/>
                </a:lnTo>
                <a:lnTo>
                  <a:pt x="724290" y="159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8" name="Freeform: Shape 117">
            <a:extLst>
              <a:ext uri="{FF2B5EF4-FFF2-40B4-BE49-F238E27FC236}">
                <a16:creationId xmlns:a16="http://schemas.microsoft.com/office/drawing/2014/main" id="{B8995233-A3DC-41BB-B52D-79B8822B8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5292509"/>
            <a:ext cx="6670682" cy="1565491"/>
          </a:xfrm>
          <a:custGeom>
            <a:avLst/>
            <a:gdLst>
              <a:gd name="connsiteX0" fmla="*/ 0 w 6670682"/>
              <a:gd name="connsiteY0" fmla="*/ 1565491 h 1565491"/>
              <a:gd name="connsiteX1" fmla="*/ 526312 w 6670682"/>
              <a:gd name="connsiteY1" fmla="*/ 1565491 h 1565491"/>
              <a:gd name="connsiteX2" fmla="*/ 5419344 w 6670682"/>
              <a:gd name="connsiteY2" fmla="*/ 1565491 h 1565491"/>
              <a:gd name="connsiteX3" fmla="*/ 5945656 w 6670682"/>
              <a:gd name="connsiteY3" fmla="*/ 1565491 h 1565491"/>
              <a:gd name="connsiteX4" fmla="*/ 6670682 w 6670682"/>
              <a:gd name="connsiteY4" fmla="*/ 0 h 1565491"/>
              <a:gd name="connsiteX5" fmla="*/ 6144370 w 6670682"/>
              <a:gd name="connsiteY5" fmla="*/ 0 h 1565491"/>
              <a:gd name="connsiteX6" fmla="*/ 526312 w 6670682"/>
              <a:gd name="connsiteY6" fmla="*/ 0 h 1565491"/>
              <a:gd name="connsiteX7" fmla="*/ 0 w 6670682"/>
              <a:gd name="connsiteY7" fmla="*/ 0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70682" h="1565491">
                <a:moveTo>
                  <a:pt x="0" y="1565491"/>
                </a:moveTo>
                <a:lnTo>
                  <a:pt x="526312" y="1565491"/>
                </a:lnTo>
                <a:lnTo>
                  <a:pt x="5419344" y="1565491"/>
                </a:lnTo>
                <a:lnTo>
                  <a:pt x="5945656" y="1565491"/>
                </a:lnTo>
                <a:lnTo>
                  <a:pt x="6670682" y="0"/>
                </a:lnTo>
                <a:lnTo>
                  <a:pt x="6144370" y="0"/>
                </a:lnTo>
                <a:lnTo>
                  <a:pt x="526312" y="0"/>
                </a:lnTo>
                <a:lnTo>
                  <a:pt x="0" y="0"/>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id="{A3E08684-86B8-4B05-BD8A-2B5F5BDF88F6}"/>
              </a:ext>
            </a:extLst>
          </p:cNvPr>
          <p:cNvSpPr txBox="1"/>
          <p:nvPr/>
        </p:nvSpPr>
        <p:spPr>
          <a:xfrm>
            <a:off x="7248939" y="5592417"/>
            <a:ext cx="4104861" cy="923330"/>
          </a:xfrm>
          <a:prstGeom prst="rect">
            <a:avLst/>
          </a:prstGeom>
          <a:noFill/>
        </p:spPr>
        <p:txBody>
          <a:bodyPr wrap="square" rtlCol="0">
            <a:spAutoFit/>
          </a:bodyPr>
          <a:lstStyle/>
          <a:p>
            <a:r>
              <a:rPr lang="en-CA" dirty="0"/>
              <a:t>February 26, 2025</a:t>
            </a:r>
          </a:p>
          <a:p>
            <a:r>
              <a:rPr lang="en-CA" dirty="0"/>
              <a:t>General Band Meeting</a:t>
            </a:r>
          </a:p>
          <a:p>
            <a:endParaRPr lang="en-CA" dirty="0"/>
          </a:p>
        </p:txBody>
      </p:sp>
    </p:spTree>
    <p:extLst>
      <p:ext uri="{BB962C8B-B14F-4D97-AF65-F5344CB8AC3E}">
        <p14:creationId xmlns:p14="http://schemas.microsoft.com/office/powerpoint/2010/main" val="2768759076"/>
      </p:ext>
    </p:extLst>
  </p:cSld>
  <p:clrMapOvr>
    <a:masterClrMapping/>
  </p:clrMapOvr>
  <mc:AlternateContent xmlns:mc="http://schemas.openxmlformats.org/markup-compatibility/2006" xmlns:p14="http://schemas.microsoft.com/office/powerpoint/2010/main">
    <mc:Choice Requires="p14">
      <p:transition spd="slow" p14:dur="2000" advTm="17060"/>
    </mc:Choice>
    <mc:Fallback xmlns="">
      <p:transition spd="slow" advTm="1706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B299-BAB3-74CA-DACD-507BBB84E20C}"/>
              </a:ext>
            </a:extLst>
          </p:cNvPr>
          <p:cNvSpPr>
            <a:spLocks noGrp="1"/>
          </p:cNvSpPr>
          <p:nvPr>
            <p:ph type="title"/>
          </p:nvPr>
        </p:nvSpPr>
        <p:spPr/>
        <p:txBody>
          <a:bodyPr>
            <a:normAutofit/>
          </a:bodyPr>
          <a:lstStyle/>
          <a:p>
            <a:r>
              <a:rPr lang="en-US" sz="4000" dirty="0"/>
              <a:t>Amendments to the Custom Election Regulations, February 3, 2020 </a:t>
            </a:r>
          </a:p>
        </p:txBody>
      </p:sp>
      <p:sp>
        <p:nvSpPr>
          <p:cNvPr id="3" name="Content Placeholder 2">
            <a:extLst>
              <a:ext uri="{FF2B5EF4-FFF2-40B4-BE49-F238E27FC236}">
                <a16:creationId xmlns:a16="http://schemas.microsoft.com/office/drawing/2014/main" id="{01D3DA50-2253-DC78-7778-C78F911FF85D}"/>
              </a:ext>
            </a:extLst>
          </p:cNvPr>
          <p:cNvSpPr>
            <a:spLocks noGrp="1"/>
          </p:cNvSpPr>
          <p:nvPr>
            <p:ph idx="1"/>
          </p:nvPr>
        </p:nvSpPr>
        <p:spPr/>
        <p:txBody>
          <a:bodyPr/>
          <a:lstStyle/>
          <a:p>
            <a:r>
              <a:rPr lang="en-US" sz="2000" dirty="0"/>
              <a:t>Part 22 Administration of Regulations </a:t>
            </a:r>
          </a:p>
          <a:p>
            <a:endParaRPr lang="en-US" sz="2000" dirty="0"/>
          </a:p>
          <a:p>
            <a:pPr marL="0" indent="0">
              <a:buNone/>
            </a:pPr>
            <a:r>
              <a:rPr lang="en-US" sz="2000" dirty="0"/>
              <a:t>2. Any amendments that are required for the purposes of these regulations shall be administered upon the direction of the UNB at a General Band Meeting and shall be governed by Chief and Council. </a:t>
            </a:r>
          </a:p>
          <a:p>
            <a:pPr marL="0" indent="0">
              <a:buNone/>
            </a:pPr>
            <a:endParaRPr lang="en-US" sz="2000" dirty="0"/>
          </a:p>
          <a:p>
            <a:pPr marL="0" indent="0">
              <a:buNone/>
            </a:pPr>
            <a:r>
              <a:rPr lang="en-US" sz="2000" dirty="0"/>
              <a:t>3. Only the Tribunal Committee upon the direction of the UNB shall make amendments to these regulations</a:t>
            </a:r>
            <a:r>
              <a:rPr lang="en-US" dirty="0"/>
              <a:t>. </a:t>
            </a:r>
          </a:p>
          <a:p>
            <a:pPr marL="0" indent="0">
              <a:buNone/>
            </a:pPr>
            <a:r>
              <a:rPr lang="en-US" dirty="0"/>
              <a:t> </a:t>
            </a:r>
          </a:p>
        </p:txBody>
      </p:sp>
    </p:spTree>
    <p:extLst>
      <p:ext uri="{BB962C8B-B14F-4D97-AF65-F5344CB8AC3E}">
        <p14:creationId xmlns:p14="http://schemas.microsoft.com/office/powerpoint/2010/main" val="3735860508"/>
      </p:ext>
    </p:extLst>
  </p:cSld>
  <p:clrMapOvr>
    <a:masterClrMapping/>
  </p:clrMapOvr>
  <mc:AlternateContent xmlns:mc="http://schemas.openxmlformats.org/markup-compatibility/2006" xmlns:p14="http://schemas.microsoft.com/office/powerpoint/2010/main">
    <mc:Choice Requires="p14">
      <p:transition spd="slow" p14:dur="2000" advTm="59286"/>
    </mc:Choice>
    <mc:Fallback xmlns="">
      <p:transition spd="slow" advTm="5928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B299-BAB3-74CA-DACD-507BBB84E20C}"/>
              </a:ext>
            </a:extLst>
          </p:cNvPr>
          <p:cNvSpPr>
            <a:spLocks noGrp="1"/>
          </p:cNvSpPr>
          <p:nvPr>
            <p:ph type="title"/>
          </p:nvPr>
        </p:nvSpPr>
        <p:spPr/>
        <p:txBody>
          <a:bodyPr>
            <a:normAutofit/>
          </a:bodyPr>
          <a:lstStyle/>
          <a:p>
            <a:r>
              <a:rPr lang="en-US" sz="4000" dirty="0"/>
              <a:t>Amendments to the Custom Election Regulations, February 3, 2020 </a:t>
            </a:r>
          </a:p>
        </p:txBody>
      </p:sp>
      <p:sp>
        <p:nvSpPr>
          <p:cNvPr id="3" name="Content Placeholder 2">
            <a:extLst>
              <a:ext uri="{FF2B5EF4-FFF2-40B4-BE49-F238E27FC236}">
                <a16:creationId xmlns:a16="http://schemas.microsoft.com/office/drawing/2014/main" id="{01D3DA50-2253-DC78-7778-C78F911FF85D}"/>
              </a:ext>
            </a:extLst>
          </p:cNvPr>
          <p:cNvSpPr>
            <a:spLocks noGrp="1"/>
          </p:cNvSpPr>
          <p:nvPr>
            <p:ph idx="1"/>
          </p:nvPr>
        </p:nvSpPr>
        <p:spPr/>
        <p:txBody>
          <a:bodyPr>
            <a:normAutofit/>
          </a:bodyPr>
          <a:lstStyle/>
          <a:p>
            <a:r>
              <a:rPr lang="en-US" sz="2000" dirty="0"/>
              <a:t>Part 23 Amendments </a:t>
            </a:r>
          </a:p>
          <a:p>
            <a:endParaRPr lang="en-US" sz="2000" dirty="0"/>
          </a:p>
          <a:p>
            <a:pPr marL="0" indent="0">
              <a:buNone/>
            </a:pPr>
            <a:r>
              <a:rPr lang="en-US" sz="2000" dirty="0"/>
              <a:t>1 a) A submission by an eligible elector is hand delivered or by registered mail to the Chief , Council member or a member of the Tribunal Committee for review:</a:t>
            </a:r>
          </a:p>
          <a:p>
            <a:endParaRPr lang="en-US" sz="2000" dirty="0"/>
          </a:p>
          <a:p>
            <a:pPr marL="0" indent="0">
              <a:buNone/>
            </a:pPr>
            <a:r>
              <a:rPr lang="en-US" sz="2000" dirty="0"/>
              <a:t>b) Persons who propose the amendment must be eligible, Part 5(3); and </a:t>
            </a:r>
          </a:p>
          <a:p>
            <a:endParaRPr lang="en-US" sz="2000" dirty="0"/>
          </a:p>
          <a:p>
            <a:pPr marL="0" indent="0">
              <a:buNone/>
            </a:pPr>
            <a:r>
              <a:rPr lang="en-US" sz="2000" dirty="0"/>
              <a:t>c) Decision made from a duly convened General Band Meeting and supported by the majority of eligible electors present.  </a:t>
            </a:r>
          </a:p>
          <a:p>
            <a:pPr marL="0" indent="0">
              <a:buNone/>
            </a:pPr>
            <a:r>
              <a:rPr lang="en-US" sz="2000" i="1" dirty="0"/>
              <a:t>    Scheduled GBMs in 2025: March 25, April 29, May 27 , June 24, September 30.</a:t>
            </a:r>
          </a:p>
        </p:txBody>
      </p:sp>
    </p:spTree>
    <p:extLst>
      <p:ext uri="{BB962C8B-B14F-4D97-AF65-F5344CB8AC3E}">
        <p14:creationId xmlns:p14="http://schemas.microsoft.com/office/powerpoint/2010/main" val="2406038525"/>
      </p:ext>
    </p:extLst>
  </p:cSld>
  <p:clrMapOvr>
    <a:masterClrMapping/>
  </p:clrMapOvr>
  <mc:AlternateContent xmlns:mc="http://schemas.openxmlformats.org/markup-compatibility/2006" xmlns:p14="http://schemas.microsoft.com/office/powerpoint/2010/main">
    <mc:Choice Requires="p14">
      <p:transition spd="slow" p14:dur="2000" advTm="43901"/>
    </mc:Choice>
    <mc:Fallback xmlns="">
      <p:transition spd="slow" advTm="4390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B299-BAB3-74CA-DACD-507BBB84E20C}"/>
              </a:ext>
            </a:extLst>
          </p:cNvPr>
          <p:cNvSpPr>
            <a:spLocks noGrp="1"/>
          </p:cNvSpPr>
          <p:nvPr>
            <p:ph type="title"/>
          </p:nvPr>
        </p:nvSpPr>
        <p:spPr/>
        <p:txBody>
          <a:bodyPr>
            <a:normAutofit/>
          </a:bodyPr>
          <a:lstStyle/>
          <a:p>
            <a:r>
              <a:rPr lang="en-US" sz="4000" dirty="0"/>
              <a:t>Amendments to the Custom Election Regulations, February 3, 2020 </a:t>
            </a:r>
          </a:p>
        </p:txBody>
      </p:sp>
      <p:sp>
        <p:nvSpPr>
          <p:cNvPr id="3" name="Content Placeholder 2">
            <a:extLst>
              <a:ext uri="{FF2B5EF4-FFF2-40B4-BE49-F238E27FC236}">
                <a16:creationId xmlns:a16="http://schemas.microsoft.com/office/drawing/2014/main" id="{01D3DA50-2253-DC78-7778-C78F911FF85D}"/>
              </a:ext>
            </a:extLst>
          </p:cNvPr>
          <p:cNvSpPr>
            <a:spLocks noGrp="1"/>
          </p:cNvSpPr>
          <p:nvPr>
            <p:ph idx="1"/>
          </p:nvPr>
        </p:nvSpPr>
        <p:spPr/>
        <p:txBody>
          <a:bodyPr>
            <a:normAutofit/>
          </a:bodyPr>
          <a:lstStyle/>
          <a:p>
            <a:r>
              <a:rPr lang="en-US" sz="2000" dirty="0"/>
              <a:t>Part 23 Amendments </a:t>
            </a:r>
          </a:p>
          <a:p>
            <a:pPr marL="0" indent="0">
              <a:buNone/>
            </a:pPr>
            <a:r>
              <a:rPr lang="en-US" sz="2000" dirty="0"/>
              <a:t>    2. Public notification: </a:t>
            </a:r>
          </a:p>
          <a:p>
            <a:pPr marL="0" indent="0">
              <a:buNone/>
            </a:pPr>
            <a:endParaRPr lang="en-US" sz="2000" dirty="0"/>
          </a:p>
          <a:p>
            <a:pPr marL="0" indent="0">
              <a:buNone/>
            </a:pPr>
            <a:r>
              <a:rPr lang="en-US" sz="2000" dirty="0"/>
              <a:t>All proposed amendments shall be discussed at a duly convened General Band Meeting. </a:t>
            </a:r>
          </a:p>
          <a:p>
            <a:pPr marL="0" indent="0">
              <a:buNone/>
            </a:pPr>
            <a:endParaRPr lang="en-US" sz="2000" dirty="0"/>
          </a:p>
          <a:p>
            <a:pPr marL="514350" indent="-514350">
              <a:buAutoNum type="alphaLcParenR"/>
            </a:pPr>
            <a:r>
              <a:rPr lang="en-US" sz="2000" dirty="0"/>
              <a:t>The proposed amendments shall be posted for thirty (30) days in one or more conspicuous places on each of the reservations where there are residences. </a:t>
            </a:r>
          </a:p>
          <a:p>
            <a:pPr marL="514350" indent="-514350">
              <a:buAutoNum type="alphaLcParenR"/>
            </a:pPr>
            <a:r>
              <a:rPr lang="en-US" sz="2000" dirty="0"/>
              <a:t>The membership shall vote on the proposed amendments at a General Band Meeting or a Special Band Meeting; and </a:t>
            </a:r>
          </a:p>
          <a:p>
            <a:pPr marL="514350" indent="-514350">
              <a:buAutoNum type="alphaLcParenR"/>
            </a:pPr>
            <a:r>
              <a:rPr lang="en-US" sz="2000" dirty="0"/>
              <a:t>The vote shall be determined by the majority of the votes cast by the Electors. </a:t>
            </a:r>
          </a:p>
        </p:txBody>
      </p:sp>
    </p:spTree>
    <p:extLst>
      <p:ext uri="{BB962C8B-B14F-4D97-AF65-F5344CB8AC3E}">
        <p14:creationId xmlns:p14="http://schemas.microsoft.com/office/powerpoint/2010/main" val="4077562651"/>
      </p:ext>
    </p:extLst>
  </p:cSld>
  <p:clrMapOvr>
    <a:masterClrMapping/>
  </p:clrMapOvr>
  <mc:AlternateContent xmlns:mc="http://schemas.openxmlformats.org/markup-compatibility/2006" xmlns:p14="http://schemas.microsoft.com/office/powerpoint/2010/main">
    <mc:Choice Requires="p14">
      <p:transition spd="slow" p14:dur="2000" advTm="37549"/>
    </mc:Choice>
    <mc:Fallback xmlns="">
      <p:transition spd="slow" advTm="3754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CD5C3-F5D7-92DC-82A8-4B94F69DC8F4}"/>
              </a:ext>
            </a:extLst>
          </p:cNvPr>
          <p:cNvSpPr>
            <a:spLocks noGrp="1"/>
          </p:cNvSpPr>
          <p:nvPr>
            <p:ph type="title"/>
          </p:nvPr>
        </p:nvSpPr>
        <p:spPr>
          <a:xfrm>
            <a:off x="838200" y="211667"/>
            <a:ext cx="10515600" cy="1047221"/>
          </a:xfrm>
        </p:spPr>
        <p:txBody>
          <a:bodyPr>
            <a:normAutofit/>
          </a:bodyPr>
          <a:lstStyle/>
          <a:p>
            <a:r>
              <a:rPr lang="en-US" sz="4000" dirty="0"/>
              <a:t>Scenarios for amendments</a:t>
            </a:r>
          </a:p>
        </p:txBody>
      </p:sp>
      <p:graphicFrame>
        <p:nvGraphicFramePr>
          <p:cNvPr id="5" name="Table 5">
            <a:extLst>
              <a:ext uri="{FF2B5EF4-FFF2-40B4-BE49-F238E27FC236}">
                <a16:creationId xmlns:a16="http://schemas.microsoft.com/office/drawing/2014/main" id="{ADA56A67-2751-FB0C-B4C3-FBC128DF0EED}"/>
              </a:ext>
            </a:extLst>
          </p:cNvPr>
          <p:cNvGraphicFramePr>
            <a:graphicFrameLocks noGrp="1"/>
          </p:cNvGraphicFramePr>
          <p:nvPr>
            <p:extLst>
              <p:ext uri="{D42A27DB-BD31-4B8C-83A1-F6EECF244321}">
                <p14:modId xmlns:p14="http://schemas.microsoft.com/office/powerpoint/2010/main" val="858106371"/>
              </p:ext>
            </p:extLst>
          </p:nvPr>
        </p:nvGraphicFramePr>
        <p:xfrm>
          <a:off x="838200" y="1087843"/>
          <a:ext cx="10515600" cy="5685172"/>
        </p:xfrm>
        <a:graphic>
          <a:graphicData uri="http://schemas.openxmlformats.org/drawingml/2006/table">
            <a:tbl>
              <a:tblPr firstRow="1" bandRow="1">
                <a:tableStyleId>{073A0DAA-6AF3-43AB-8588-CEC1D06C72B9}</a:tableStyleId>
              </a:tblPr>
              <a:tblGrid>
                <a:gridCol w="3653903">
                  <a:extLst>
                    <a:ext uri="{9D8B030D-6E8A-4147-A177-3AD203B41FA5}">
                      <a16:colId xmlns:a16="http://schemas.microsoft.com/office/drawing/2014/main" val="3967754780"/>
                    </a:ext>
                  </a:extLst>
                </a:gridCol>
                <a:gridCol w="2450237">
                  <a:extLst>
                    <a:ext uri="{9D8B030D-6E8A-4147-A177-3AD203B41FA5}">
                      <a16:colId xmlns:a16="http://schemas.microsoft.com/office/drawing/2014/main" val="455180089"/>
                    </a:ext>
                  </a:extLst>
                </a:gridCol>
                <a:gridCol w="1782560">
                  <a:extLst>
                    <a:ext uri="{9D8B030D-6E8A-4147-A177-3AD203B41FA5}">
                      <a16:colId xmlns:a16="http://schemas.microsoft.com/office/drawing/2014/main" val="1123392243"/>
                    </a:ext>
                  </a:extLst>
                </a:gridCol>
                <a:gridCol w="2628900">
                  <a:extLst>
                    <a:ext uri="{9D8B030D-6E8A-4147-A177-3AD203B41FA5}">
                      <a16:colId xmlns:a16="http://schemas.microsoft.com/office/drawing/2014/main" val="1141064849"/>
                    </a:ext>
                  </a:extLst>
                </a:gridCol>
              </a:tblGrid>
              <a:tr h="918373">
                <a:tc>
                  <a:txBody>
                    <a:bodyPr/>
                    <a:lstStyle/>
                    <a:p>
                      <a:r>
                        <a:rPr lang="en-US" sz="2000" dirty="0"/>
                        <a:t>Proposed Amendment</a:t>
                      </a:r>
                    </a:p>
                  </a:txBody>
                  <a:tcPr/>
                </a:tc>
                <a:tc>
                  <a:txBody>
                    <a:bodyPr/>
                    <a:lstStyle/>
                    <a:p>
                      <a:r>
                        <a:rPr lang="en-US" sz="2000" dirty="0"/>
                        <a:t>GBM Presentation</a:t>
                      </a:r>
                    </a:p>
                  </a:txBody>
                  <a:tcPr/>
                </a:tc>
                <a:tc>
                  <a:txBody>
                    <a:bodyPr/>
                    <a:lstStyle/>
                    <a:p>
                      <a:r>
                        <a:rPr lang="en-US" sz="2000" dirty="0"/>
                        <a:t>30 posting</a:t>
                      </a:r>
                    </a:p>
                  </a:txBody>
                  <a:tcPr/>
                </a:tc>
                <a:tc>
                  <a:txBody>
                    <a:bodyPr/>
                    <a:lstStyle/>
                    <a:p>
                      <a:r>
                        <a:rPr lang="en-US" sz="2000" dirty="0"/>
                        <a:t>GBM or Special GBM Vote</a:t>
                      </a:r>
                    </a:p>
                  </a:txBody>
                  <a:tcPr/>
                </a:tc>
                <a:extLst>
                  <a:ext uri="{0D108BD9-81ED-4DB2-BD59-A6C34878D82A}">
                    <a16:rowId xmlns:a16="http://schemas.microsoft.com/office/drawing/2014/main" val="3304664832"/>
                  </a:ext>
                </a:extLst>
              </a:tr>
              <a:tr h="918373">
                <a:tc>
                  <a:txBody>
                    <a:bodyPr/>
                    <a:lstStyle/>
                    <a:p>
                      <a:r>
                        <a:rPr lang="en-US" sz="2000" dirty="0"/>
                        <a:t>Submission before March 25, 2025</a:t>
                      </a:r>
                    </a:p>
                  </a:txBody>
                  <a:tcPr/>
                </a:tc>
                <a:tc>
                  <a:txBody>
                    <a:bodyPr/>
                    <a:lstStyle/>
                    <a:p>
                      <a:r>
                        <a:rPr lang="en-US" sz="2000" dirty="0"/>
                        <a:t>March 26, 2025 </a:t>
                      </a:r>
                    </a:p>
                  </a:txBody>
                  <a:tcPr/>
                </a:tc>
                <a:tc>
                  <a:txBody>
                    <a:bodyPr/>
                    <a:lstStyle/>
                    <a:p>
                      <a:r>
                        <a:rPr lang="en-US" sz="2000" dirty="0"/>
                        <a:t>April 25, 2025</a:t>
                      </a:r>
                    </a:p>
                  </a:txBody>
                  <a:tcPr/>
                </a:tc>
                <a:tc>
                  <a:txBody>
                    <a:bodyPr/>
                    <a:lstStyle/>
                    <a:p>
                      <a:r>
                        <a:rPr lang="en-US" sz="2000" dirty="0"/>
                        <a:t>April 30, 2025</a:t>
                      </a:r>
                    </a:p>
                  </a:txBody>
                  <a:tcPr/>
                </a:tc>
                <a:extLst>
                  <a:ext uri="{0D108BD9-81ED-4DB2-BD59-A6C34878D82A}">
                    <a16:rowId xmlns:a16="http://schemas.microsoft.com/office/drawing/2014/main" val="3037498545"/>
                  </a:ext>
                </a:extLst>
              </a:tr>
              <a:tr h="918373">
                <a:tc>
                  <a:txBody>
                    <a:bodyPr/>
                    <a:lstStyle/>
                    <a:p>
                      <a:r>
                        <a:rPr lang="en-US" sz="2000" dirty="0"/>
                        <a:t>Submission between March 26- April 29. 2025</a:t>
                      </a:r>
                    </a:p>
                  </a:txBody>
                  <a:tcPr/>
                </a:tc>
                <a:tc>
                  <a:txBody>
                    <a:bodyPr/>
                    <a:lstStyle/>
                    <a:p>
                      <a:r>
                        <a:rPr lang="en-US" sz="2000" dirty="0"/>
                        <a:t>April 30, 2025</a:t>
                      </a:r>
                    </a:p>
                  </a:txBody>
                  <a:tcPr/>
                </a:tc>
                <a:tc>
                  <a:txBody>
                    <a:bodyPr/>
                    <a:lstStyle/>
                    <a:p>
                      <a:r>
                        <a:rPr lang="en-US" sz="2000" dirty="0"/>
                        <a:t>May 30, 2025</a:t>
                      </a:r>
                    </a:p>
                  </a:txBody>
                  <a:tcPr/>
                </a:tc>
                <a:tc>
                  <a:txBody>
                    <a:bodyPr/>
                    <a:lstStyle/>
                    <a:p>
                      <a:r>
                        <a:rPr lang="en-US" sz="2000" dirty="0"/>
                        <a:t>June 25,2025</a:t>
                      </a:r>
                    </a:p>
                  </a:txBody>
                  <a:tcPr/>
                </a:tc>
                <a:extLst>
                  <a:ext uri="{0D108BD9-81ED-4DB2-BD59-A6C34878D82A}">
                    <a16:rowId xmlns:a16="http://schemas.microsoft.com/office/drawing/2014/main" val="3898624914"/>
                  </a:ext>
                </a:extLst>
              </a:tr>
              <a:tr h="918373">
                <a:tc>
                  <a:txBody>
                    <a:bodyPr/>
                    <a:lstStyle/>
                    <a:p>
                      <a:r>
                        <a:rPr lang="en-US" sz="2000" dirty="0"/>
                        <a:t>Between April 30 – May 27, 2025</a:t>
                      </a:r>
                    </a:p>
                  </a:txBody>
                  <a:tcPr/>
                </a:tc>
                <a:tc>
                  <a:txBody>
                    <a:bodyPr/>
                    <a:lstStyle/>
                    <a:p>
                      <a:r>
                        <a:rPr lang="en-US" sz="2000" dirty="0"/>
                        <a:t>May 28, 2025</a:t>
                      </a:r>
                    </a:p>
                  </a:txBody>
                  <a:tcPr/>
                </a:tc>
                <a:tc>
                  <a:txBody>
                    <a:bodyPr/>
                    <a:lstStyle/>
                    <a:p>
                      <a:r>
                        <a:rPr lang="en-US" sz="2000" dirty="0"/>
                        <a:t>June 28, 2025</a:t>
                      </a:r>
                    </a:p>
                  </a:txBody>
                  <a:tcPr/>
                </a:tc>
                <a:tc>
                  <a:txBody>
                    <a:bodyPr/>
                    <a:lstStyle/>
                    <a:p>
                      <a:r>
                        <a:rPr lang="en-US" sz="2000" dirty="0"/>
                        <a:t>Special General Band Meeting July 2025 or September 24,2025</a:t>
                      </a:r>
                    </a:p>
                  </a:txBody>
                  <a:tcPr/>
                </a:tc>
                <a:extLst>
                  <a:ext uri="{0D108BD9-81ED-4DB2-BD59-A6C34878D82A}">
                    <a16:rowId xmlns:a16="http://schemas.microsoft.com/office/drawing/2014/main" val="2352073201"/>
                  </a:ext>
                </a:extLst>
              </a:tr>
              <a:tr h="918373">
                <a:tc>
                  <a:txBody>
                    <a:bodyPr/>
                    <a:lstStyle/>
                    <a:p>
                      <a:r>
                        <a:rPr lang="en-US" sz="2000" dirty="0"/>
                        <a:t>Between May 28- June 23, 2025</a:t>
                      </a:r>
                    </a:p>
                  </a:txBody>
                  <a:tcPr/>
                </a:tc>
                <a:tc>
                  <a:txBody>
                    <a:bodyPr/>
                    <a:lstStyle/>
                    <a:p>
                      <a:r>
                        <a:rPr lang="en-US" sz="2000" dirty="0"/>
                        <a:t>June 24, 2025</a:t>
                      </a:r>
                    </a:p>
                  </a:txBody>
                  <a:tcPr/>
                </a:tc>
                <a:tc>
                  <a:txBody>
                    <a:bodyPr/>
                    <a:lstStyle/>
                    <a:p>
                      <a:r>
                        <a:rPr lang="en-US" sz="2000" dirty="0"/>
                        <a:t>July 25, 2025</a:t>
                      </a:r>
                    </a:p>
                  </a:txBody>
                  <a:tcPr/>
                </a:tc>
                <a:tc>
                  <a:txBody>
                    <a:bodyPr/>
                    <a:lstStyle/>
                    <a:p>
                      <a:r>
                        <a:rPr lang="en-US" sz="2000" dirty="0"/>
                        <a:t>Special General Band Meeting August 2025 or September 24, 2025</a:t>
                      </a:r>
                    </a:p>
                  </a:txBody>
                  <a:tcPr/>
                </a:tc>
                <a:extLst>
                  <a:ext uri="{0D108BD9-81ED-4DB2-BD59-A6C34878D82A}">
                    <a16:rowId xmlns:a16="http://schemas.microsoft.com/office/drawing/2014/main" val="1082647400"/>
                  </a:ext>
                </a:extLst>
              </a:tr>
              <a:tr h="918373">
                <a:tc>
                  <a:txBody>
                    <a:bodyPr/>
                    <a:lstStyle/>
                    <a:p>
                      <a:r>
                        <a:rPr lang="en-US" sz="2000" dirty="0"/>
                        <a:t>Between June 24- September 23, 2025</a:t>
                      </a:r>
                    </a:p>
                  </a:txBody>
                  <a:tcPr/>
                </a:tc>
                <a:tc>
                  <a:txBody>
                    <a:bodyPr/>
                    <a:lstStyle/>
                    <a:p>
                      <a:r>
                        <a:rPr lang="en-US" sz="2000" dirty="0"/>
                        <a:t>September 24, 2025</a:t>
                      </a:r>
                    </a:p>
                  </a:txBody>
                  <a:tcPr/>
                </a:tc>
                <a:tc>
                  <a:txBody>
                    <a:bodyPr/>
                    <a:lstStyle/>
                    <a:p>
                      <a:r>
                        <a:rPr lang="en-US" sz="2000" dirty="0"/>
                        <a:t>October 24, 2025</a:t>
                      </a:r>
                    </a:p>
                  </a:txBody>
                  <a:tcPr/>
                </a:tc>
                <a:tc>
                  <a:txBody>
                    <a:bodyPr/>
                    <a:lstStyle/>
                    <a:p>
                      <a:r>
                        <a:rPr lang="en-US" sz="2000" dirty="0"/>
                        <a:t>October 29, 2025</a:t>
                      </a:r>
                    </a:p>
                  </a:txBody>
                  <a:tcPr/>
                </a:tc>
                <a:extLst>
                  <a:ext uri="{0D108BD9-81ED-4DB2-BD59-A6C34878D82A}">
                    <a16:rowId xmlns:a16="http://schemas.microsoft.com/office/drawing/2014/main" val="3727348052"/>
                  </a:ext>
                </a:extLst>
              </a:tr>
            </a:tbl>
          </a:graphicData>
        </a:graphic>
      </p:graphicFrame>
    </p:spTree>
    <p:extLst>
      <p:ext uri="{BB962C8B-B14F-4D97-AF65-F5344CB8AC3E}">
        <p14:creationId xmlns:p14="http://schemas.microsoft.com/office/powerpoint/2010/main" val="1172046742"/>
      </p:ext>
    </p:extLst>
  </p:cSld>
  <p:clrMapOvr>
    <a:masterClrMapping/>
  </p:clrMapOvr>
  <mc:AlternateContent xmlns:mc="http://schemas.openxmlformats.org/markup-compatibility/2006" xmlns:p14="http://schemas.microsoft.com/office/powerpoint/2010/main">
    <mc:Choice Requires="p14">
      <p:transition spd="slow" p14:dur="2000" advTm="71264"/>
    </mc:Choice>
    <mc:Fallback xmlns="">
      <p:transition spd="slow" advTm="7126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3C31A-3B82-155E-0B92-28BB9656DA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4F9466-03FB-5671-BC50-879B00BE040A}"/>
              </a:ext>
            </a:extLst>
          </p:cNvPr>
          <p:cNvSpPr>
            <a:spLocks noGrp="1"/>
          </p:cNvSpPr>
          <p:nvPr>
            <p:ph idx="1"/>
          </p:nvPr>
        </p:nvSpPr>
        <p:spPr/>
        <p:txBody>
          <a:bodyPr/>
          <a:lstStyle/>
          <a:p>
            <a:r>
              <a:rPr lang="en-US" dirty="0">
                <a:hlinkClick r:id="rId2"/>
              </a:rPr>
              <a:t>See link for the Election Regulations:</a:t>
            </a:r>
          </a:p>
          <a:p>
            <a:r>
              <a:rPr lang="en-US" dirty="0">
                <a:hlinkClick r:id="rId2"/>
              </a:rPr>
              <a:t>20200203-UNB-Elections-Regulations-Amended-Feb-3-2020.pdf</a:t>
            </a:r>
            <a:endParaRPr lang="en-US" dirty="0"/>
          </a:p>
          <a:p>
            <a:endParaRPr lang="en-US" dirty="0"/>
          </a:p>
          <a:p>
            <a:r>
              <a:rPr lang="en-US" dirty="0"/>
              <a:t>If you would like to contact UNB Tribunal Committee, please email: </a:t>
            </a:r>
          </a:p>
          <a:p>
            <a:endParaRPr lang="en-US" dirty="0"/>
          </a:p>
          <a:p>
            <a:pPr marL="0" indent="0">
              <a:buNone/>
            </a:pPr>
            <a:r>
              <a:rPr lang="en-US" dirty="0"/>
              <a:t>	</a:t>
            </a:r>
            <a:r>
              <a:rPr lang="en-US" dirty="0">
                <a:hlinkClick r:id="rId3"/>
              </a:rPr>
              <a:t>tribunal@uppernicola.com</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860029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39079-72FF-402D-BFF4-BE0AA795FCFF}"/>
              </a:ext>
            </a:extLst>
          </p:cNvPr>
          <p:cNvSpPr>
            <a:spLocks noGrp="1"/>
          </p:cNvSpPr>
          <p:nvPr>
            <p:ph type="title"/>
          </p:nvPr>
        </p:nvSpPr>
        <p:spPr>
          <a:xfrm>
            <a:off x="1143001" y="605266"/>
            <a:ext cx="9905998" cy="1478570"/>
          </a:xfrm>
        </p:spPr>
        <p:txBody>
          <a:bodyPr>
            <a:normAutofit fontScale="90000"/>
          </a:bodyPr>
          <a:lstStyle/>
          <a:p>
            <a:pPr algn="ctr"/>
            <a:r>
              <a:rPr lang="en-CA" dirty="0"/>
              <a:t>Election process timeline</a:t>
            </a:r>
            <a:br>
              <a:rPr lang="en-CA" sz="2700" dirty="0"/>
            </a:br>
            <a:r>
              <a:rPr lang="en-CA" sz="2700" dirty="0"/>
              <a:t>As per UNB Custom Election Regulations: </a:t>
            </a:r>
            <a:r>
              <a:rPr lang="en-US" sz="2700" i="1" dirty="0">
                <a:effectLst/>
                <a:latin typeface="Calibri" panose="020F0502020204030204" pitchFamily="34" charset="0"/>
                <a:ea typeface="Calibri" panose="020F0502020204030204" pitchFamily="34" charset="0"/>
              </a:rPr>
              <a:t>Part 4: Election Schedule &amp; Timelines</a:t>
            </a:r>
            <a:br>
              <a:rPr lang="en-US" sz="4400" dirty="0">
                <a:effectLst/>
                <a:latin typeface="Calibri" panose="020F0502020204030204" pitchFamily="34" charset="0"/>
                <a:ea typeface="Calibri" panose="020F0502020204030204" pitchFamily="34" charset="0"/>
              </a:rPr>
            </a:br>
            <a:endParaRPr lang="en-CA" dirty="0"/>
          </a:p>
        </p:txBody>
      </p:sp>
      <p:graphicFrame>
        <p:nvGraphicFramePr>
          <p:cNvPr id="3" name="Diagram 2">
            <a:extLst>
              <a:ext uri="{FF2B5EF4-FFF2-40B4-BE49-F238E27FC236}">
                <a16:creationId xmlns:a16="http://schemas.microsoft.com/office/drawing/2014/main" id="{1FA44E61-B703-45A7-942D-FDF0366E372A}"/>
              </a:ext>
            </a:extLst>
          </p:cNvPr>
          <p:cNvGraphicFramePr/>
          <p:nvPr>
            <p:extLst>
              <p:ext uri="{D42A27DB-BD31-4B8C-83A1-F6EECF244321}">
                <p14:modId xmlns:p14="http://schemas.microsoft.com/office/powerpoint/2010/main" val="1861864305"/>
              </p:ext>
            </p:extLst>
          </p:nvPr>
        </p:nvGraphicFramePr>
        <p:xfrm>
          <a:off x="311426" y="1520655"/>
          <a:ext cx="11569147" cy="4644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C83A5D27-43FA-45A6-9C5D-8E2CBCC95D1E}"/>
              </a:ext>
            </a:extLst>
          </p:cNvPr>
          <p:cNvSpPr>
            <a:spLocks noGrp="1"/>
          </p:cNvSpPr>
          <p:nvPr>
            <p:ph type="dt" sz="half" idx="10"/>
          </p:nvPr>
        </p:nvSpPr>
        <p:spPr/>
        <p:txBody>
          <a:bodyPr/>
          <a:lstStyle/>
          <a:p>
            <a:fld id="{007C7A0B-8CA4-4FA9-96A3-4D8CFD699B56}" type="datetime1">
              <a:rPr lang="en-US" smtClean="0"/>
              <a:t>2/28/2025</a:t>
            </a:fld>
            <a:endParaRPr lang="en-US" dirty="0"/>
          </a:p>
        </p:txBody>
      </p:sp>
      <p:sp>
        <p:nvSpPr>
          <p:cNvPr id="5" name="Footer Placeholder 4">
            <a:extLst>
              <a:ext uri="{FF2B5EF4-FFF2-40B4-BE49-F238E27FC236}">
                <a16:creationId xmlns:a16="http://schemas.microsoft.com/office/drawing/2014/main" id="{AA5BAB3F-3718-4182-B252-3559C126267E}"/>
              </a:ext>
            </a:extLst>
          </p:cNvPr>
          <p:cNvSpPr>
            <a:spLocks noGrp="1"/>
          </p:cNvSpPr>
          <p:nvPr>
            <p:ph type="ftr" sz="quarter" idx="11"/>
          </p:nvPr>
        </p:nvSpPr>
        <p:spPr/>
        <p:txBody>
          <a:bodyPr/>
          <a:lstStyle/>
          <a:p>
            <a:r>
              <a:rPr lang="en-CA" dirty="0"/>
              <a:t> UNB Election 2023</a:t>
            </a:r>
            <a:endParaRPr lang="en-US" dirty="0"/>
          </a:p>
        </p:txBody>
      </p:sp>
    </p:spTree>
    <p:extLst>
      <p:ext uri="{BB962C8B-B14F-4D97-AF65-F5344CB8AC3E}">
        <p14:creationId xmlns:p14="http://schemas.microsoft.com/office/powerpoint/2010/main" val="2916755237"/>
      </p:ext>
    </p:extLst>
  </p:cSld>
  <p:clrMapOvr>
    <a:masterClrMapping/>
  </p:clrMapOvr>
  <mc:AlternateContent xmlns:mc="http://schemas.openxmlformats.org/markup-compatibility/2006" xmlns:p14="http://schemas.microsoft.com/office/powerpoint/2010/main">
    <mc:Choice Requires="p14">
      <p:transition spd="slow" p14:dur="2000" advTm="84204"/>
    </mc:Choice>
    <mc:Fallback xmlns="">
      <p:transition spd="slow" advTm="8420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A51A-BDAA-24EB-B34B-D2197E24D130}"/>
              </a:ext>
            </a:extLst>
          </p:cNvPr>
          <p:cNvSpPr>
            <a:spLocks noGrp="1"/>
          </p:cNvSpPr>
          <p:nvPr>
            <p:ph type="title"/>
          </p:nvPr>
        </p:nvSpPr>
        <p:spPr/>
        <p:txBody>
          <a:bodyPr>
            <a:normAutofit/>
          </a:bodyPr>
          <a:lstStyle/>
          <a:p>
            <a:r>
              <a:rPr lang="en-US" sz="4000" dirty="0"/>
              <a:t>Key Dates: Appointment or Announcement of Tribunal Committee</a:t>
            </a:r>
          </a:p>
        </p:txBody>
      </p:sp>
      <p:sp>
        <p:nvSpPr>
          <p:cNvPr id="3" name="Content Placeholder 2">
            <a:extLst>
              <a:ext uri="{FF2B5EF4-FFF2-40B4-BE49-F238E27FC236}">
                <a16:creationId xmlns:a16="http://schemas.microsoft.com/office/drawing/2014/main" id="{3EA151FE-E037-82F6-8129-E1CF6359E728}"/>
              </a:ext>
            </a:extLst>
          </p:cNvPr>
          <p:cNvSpPr>
            <a:spLocks noGrp="1"/>
          </p:cNvSpPr>
          <p:nvPr>
            <p:ph idx="1"/>
          </p:nvPr>
        </p:nvSpPr>
        <p:spPr/>
        <p:txBody>
          <a:bodyPr>
            <a:normAutofit fontScale="70000" lnSpcReduction="20000"/>
          </a:bodyPr>
          <a:lstStyle/>
          <a:p>
            <a:pPr marL="0" marR="0" indent="0">
              <a:spcBef>
                <a:spcPts val="0"/>
              </a:spcBef>
              <a:spcAft>
                <a:spcPts val="0"/>
              </a:spcAft>
              <a:buNone/>
            </a:pPr>
            <a:r>
              <a:rPr lang="en-US" sz="2100" i="1" dirty="0">
                <a:effectLst/>
                <a:latin typeface="Calibri" panose="020F0502020204030204" pitchFamily="34" charset="0"/>
                <a:ea typeface="Calibri" panose="020F0502020204030204" pitchFamily="34" charset="0"/>
              </a:rPr>
              <a:t>Part 4: Election Schedule &amp; Timelines</a:t>
            </a:r>
            <a:endParaRPr lang="en-US" sz="21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1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100" i="1" dirty="0">
                <a:effectLst/>
                <a:latin typeface="Calibri" panose="020F0502020204030204" pitchFamily="34" charset="0"/>
                <a:ea typeface="Calibri" panose="020F0502020204030204" pitchFamily="34" charset="0"/>
              </a:rPr>
              <a:t>On an Election year, at a GBM, the following will be appointed or announced:</a:t>
            </a:r>
            <a:endParaRPr lang="en-US" sz="21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100" i="1" dirty="0">
                <a:effectLst/>
                <a:latin typeface="Calibri" panose="020F0502020204030204" pitchFamily="34" charset="0"/>
                <a:ea typeface="Calibri" panose="020F0502020204030204" pitchFamily="34" charset="0"/>
              </a:rPr>
              <a:t> </a:t>
            </a:r>
            <a:endParaRPr lang="en-US" sz="2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100" i="1" dirty="0">
                <a:effectLst/>
                <a:latin typeface="Calibri" panose="020F0502020204030204" pitchFamily="34" charset="0"/>
                <a:ea typeface="Times New Roman" panose="02020603050405020304" pitchFamily="18" charset="0"/>
              </a:rPr>
              <a:t>Tribunal Committee on or before November 15 = October 29, 2025 GBM</a:t>
            </a:r>
          </a:p>
          <a:p>
            <a:pPr marL="0" marR="0" lvl="0" indent="0">
              <a:spcBef>
                <a:spcPts val="0"/>
              </a:spcBef>
              <a:spcAft>
                <a:spcPts val="0"/>
              </a:spcAft>
              <a:buNone/>
            </a:pPr>
            <a:r>
              <a:rPr lang="en-US" sz="2100" i="1" dirty="0">
                <a:effectLst/>
                <a:latin typeface="Calibri" panose="020F0502020204030204" pitchFamily="34" charset="0"/>
                <a:ea typeface="Times New Roman" panose="02020603050405020304" pitchFamily="18" charset="0"/>
              </a:rPr>
              <a:t>       </a:t>
            </a:r>
          </a:p>
          <a:p>
            <a:pPr marL="342900" marR="0" lvl="0" indent="-342900">
              <a:spcBef>
                <a:spcPts val="0"/>
              </a:spcBef>
              <a:spcAft>
                <a:spcPts val="0"/>
              </a:spcAft>
              <a:buFont typeface="+mj-lt"/>
              <a:buAutoNum type="alphaLcParenR"/>
            </a:pPr>
            <a:endParaRPr lang="en-US" sz="2100" i="1" dirty="0">
              <a:latin typeface="Calibri" panose="020F0502020204030204" pitchFamily="34" charset="0"/>
              <a:ea typeface="Times New Roman" panose="02020603050405020304" pitchFamily="18" charset="0"/>
            </a:endParaRPr>
          </a:p>
          <a:p>
            <a:pPr marL="0" indent="0">
              <a:spcBef>
                <a:spcPts val="0"/>
              </a:spcBef>
              <a:buNone/>
            </a:pPr>
            <a:r>
              <a:rPr lang="en-CA" sz="2100" dirty="0">
                <a:effectLst/>
                <a:latin typeface="Calibri" panose="020F0502020204030204" pitchFamily="34" charset="0"/>
                <a:ea typeface="Calibri" panose="020F0502020204030204" pitchFamily="34" charset="0"/>
                <a:cs typeface="Times New Roman" panose="02020603050405020304" pitchFamily="18" charset="0"/>
              </a:rPr>
              <a:t>As per the UNB Custom Election Regulations, the term of office for the Tribunal Committee is 44 months. </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21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100" dirty="0">
                <a:effectLst/>
                <a:latin typeface="Calibri" panose="020F0502020204030204" pitchFamily="34" charset="0"/>
                <a:ea typeface="Calibri" panose="020F0502020204030204" pitchFamily="34" charset="0"/>
              </a:rPr>
              <a:t>The composition is at least 5 UNB Members that fit the following criteria: 1 elder, 1 woman, 1 man, one member with basic understanding of syilx language and possibly one person younger than 25 years of age.</a:t>
            </a:r>
          </a:p>
          <a:p>
            <a:pPr marL="0" marR="0" lvl="0" indent="0">
              <a:spcBef>
                <a:spcPts val="0"/>
              </a:spcBef>
              <a:spcAft>
                <a:spcPts val="0"/>
              </a:spcAft>
              <a:buNone/>
            </a:pPr>
            <a:endParaRPr lang="en-US" sz="1800" dirty="0">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300" dirty="0">
                <a:effectLst/>
                <a:latin typeface="Calibri" panose="020F0502020204030204" pitchFamily="34" charset="0"/>
                <a:ea typeface="Calibri" panose="020F0502020204030204" pitchFamily="34" charset="0"/>
              </a:rPr>
              <a:t>Members of the Tribunal Committee are: </a:t>
            </a:r>
          </a:p>
          <a:p>
            <a:pPr marL="0" marR="0" lvl="0" indent="0">
              <a:spcBef>
                <a:spcPts val="0"/>
              </a:spcBef>
              <a:spcAft>
                <a:spcPts val="0"/>
              </a:spcAft>
              <a:buNone/>
            </a:pPr>
            <a:r>
              <a:rPr lang="en-US" sz="2300" dirty="0">
                <a:effectLst/>
                <a:latin typeface="Calibri" panose="020F0502020204030204" pitchFamily="34" charset="0"/>
                <a:ea typeface="Calibri" panose="020F0502020204030204" pitchFamily="34" charset="0"/>
              </a:rPr>
              <a:t>Cindy Tom-Lindley – Elder</a:t>
            </a:r>
          </a:p>
          <a:p>
            <a:pPr marL="0" marR="0" lvl="0" indent="0">
              <a:spcBef>
                <a:spcPts val="0"/>
              </a:spcBef>
              <a:spcAft>
                <a:spcPts val="0"/>
              </a:spcAft>
              <a:buNone/>
            </a:pPr>
            <a:r>
              <a:rPr lang="en-US" sz="2300" dirty="0">
                <a:latin typeface="Calibri" panose="020F0502020204030204" pitchFamily="34" charset="0"/>
                <a:ea typeface="Calibri" panose="020F0502020204030204" pitchFamily="34" charset="0"/>
              </a:rPr>
              <a:t>Emily Payou - woman</a:t>
            </a:r>
          </a:p>
          <a:p>
            <a:pPr marL="0" marR="0" lvl="0" indent="0">
              <a:spcBef>
                <a:spcPts val="0"/>
              </a:spcBef>
              <a:spcAft>
                <a:spcPts val="0"/>
              </a:spcAft>
              <a:buNone/>
            </a:pPr>
            <a:r>
              <a:rPr lang="en-US" sz="2300" dirty="0">
                <a:effectLst/>
                <a:latin typeface="Calibri" panose="020F0502020204030204" pitchFamily="34" charset="0"/>
                <a:ea typeface="Calibri" panose="020F0502020204030204" pitchFamily="34" charset="0"/>
              </a:rPr>
              <a:t>Diana Boston - woman</a:t>
            </a:r>
          </a:p>
          <a:p>
            <a:pPr marL="0" marR="0" lvl="0" indent="0">
              <a:spcBef>
                <a:spcPts val="0"/>
              </a:spcBef>
              <a:spcAft>
                <a:spcPts val="0"/>
              </a:spcAft>
              <a:buNone/>
            </a:pPr>
            <a:r>
              <a:rPr lang="en-US" sz="2300" dirty="0">
                <a:effectLst/>
                <a:latin typeface="Calibri" panose="020F0502020204030204" pitchFamily="34" charset="0"/>
                <a:ea typeface="Calibri" panose="020F0502020204030204" pitchFamily="34" charset="0"/>
              </a:rPr>
              <a:t>Ernest Ducharme - man</a:t>
            </a:r>
          </a:p>
          <a:p>
            <a:pPr marL="0" marR="0" lvl="0" indent="0">
              <a:spcBef>
                <a:spcPts val="0"/>
              </a:spcBef>
              <a:spcAft>
                <a:spcPts val="0"/>
              </a:spcAft>
              <a:buNone/>
            </a:pPr>
            <a:r>
              <a:rPr lang="en-US" sz="2300" dirty="0">
                <a:latin typeface="Calibri" panose="020F0502020204030204" pitchFamily="34" charset="0"/>
                <a:ea typeface="Calibri" panose="020F0502020204030204" pitchFamily="34" charset="0"/>
              </a:rPr>
              <a:t>Maynard McRae – basic understanding of syilx language</a:t>
            </a:r>
          </a:p>
          <a:p>
            <a:pPr marL="0" marR="0" lvl="0" indent="0">
              <a:spcBef>
                <a:spcPts val="0"/>
              </a:spcBef>
              <a:spcAft>
                <a:spcPts val="0"/>
              </a:spcAft>
              <a:buNone/>
            </a:pPr>
            <a:r>
              <a:rPr lang="en-US" sz="2300" dirty="0">
                <a:effectLst/>
                <a:latin typeface="Calibri" panose="020F0502020204030204" pitchFamily="34" charset="0"/>
                <a:ea typeface="Calibri" panose="020F0502020204030204" pitchFamily="34" charset="0"/>
              </a:rPr>
              <a:t>** n</a:t>
            </a:r>
            <a:r>
              <a:rPr lang="en-US" sz="2300" dirty="0">
                <a:latin typeface="Calibri" panose="020F0502020204030204" pitchFamily="34" charset="0"/>
                <a:ea typeface="Calibri" panose="020F0502020204030204" pitchFamily="34" charset="0"/>
              </a:rPr>
              <a:t>o youth are on Tribunal Committee</a:t>
            </a:r>
            <a:endParaRPr lang="en-US" sz="23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23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300" dirty="0">
                <a:latin typeface="Calibri" panose="020F0502020204030204" pitchFamily="34" charset="0"/>
                <a:ea typeface="Calibri" panose="020F0502020204030204" pitchFamily="34" charset="0"/>
              </a:rPr>
              <a:t>Term: October 25, 2023 – June 25, 2027</a:t>
            </a:r>
            <a:endParaRPr lang="en-US" sz="23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23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i="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823322674"/>
      </p:ext>
    </p:extLst>
  </p:cSld>
  <p:clrMapOvr>
    <a:masterClrMapping/>
  </p:clrMapOvr>
  <mc:AlternateContent xmlns:mc="http://schemas.openxmlformats.org/markup-compatibility/2006" xmlns:p14="http://schemas.microsoft.com/office/powerpoint/2010/main">
    <mc:Choice Requires="p14">
      <p:transition spd="slow" p14:dur="2000" advTm="84777"/>
    </mc:Choice>
    <mc:Fallback xmlns="">
      <p:transition spd="slow" advTm="8477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7B325-19A1-AF40-2056-83E9F941FC08}"/>
              </a:ext>
            </a:extLst>
          </p:cNvPr>
          <p:cNvSpPr>
            <a:spLocks noGrp="1"/>
          </p:cNvSpPr>
          <p:nvPr>
            <p:ph type="title"/>
          </p:nvPr>
        </p:nvSpPr>
        <p:spPr>
          <a:xfrm>
            <a:off x="160867" y="144991"/>
            <a:ext cx="6938963" cy="947209"/>
          </a:xfrm>
        </p:spPr>
        <p:txBody>
          <a:bodyPr/>
          <a:lstStyle/>
          <a:p>
            <a:r>
              <a:rPr lang="en-US" dirty="0"/>
              <a:t>Tribunal Committee Vacancies</a:t>
            </a:r>
          </a:p>
        </p:txBody>
      </p:sp>
      <p:graphicFrame>
        <p:nvGraphicFramePr>
          <p:cNvPr id="4" name="Content Placeholder 3">
            <a:extLst>
              <a:ext uri="{FF2B5EF4-FFF2-40B4-BE49-F238E27FC236}">
                <a16:creationId xmlns:a16="http://schemas.microsoft.com/office/drawing/2014/main" id="{52DED8F9-CFDA-071F-C0D0-C5DB634C95E4}"/>
              </a:ext>
            </a:extLst>
          </p:cNvPr>
          <p:cNvGraphicFramePr>
            <a:graphicFrameLocks noGrp="1" noChangeAspect="1"/>
          </p:cNvGraphicFramePr>
          <p:nvPr>
            <p:ph idx="1"/>
            <p:extLst>
              <p:ext uri="{D42A27DB-BD31-4B8C-83A1-F6EECF244321}">
                <p14:modId xmlns:p14="http://schemas.microsoft.com/office/powerpoint/2010/main" val="923883562"/>
              </p:ext>
            </p:extLst>
          </p:nvPr>
        </p:nvGraphicFramePr>
        <p:xfrm>
          <a:off x="889000" y="875972"/>
          <a:ext cx="4510341" cy="5837037"/>
        </p:xfrm>
        <a:graphic>
          <a:graphicData uri="http://schemas.openxmlformats.org/presentationml/2006/ole">
            <mc:AlternateContent xmlns:mc="http://schemas.openxmlformats.org/markup-compatibility/2006">
              <mc:Choice xmlns:v="urn:schemas-microsoft-com:vml" Requires="v">
                <p:oleObj name="Acrobat Document" r:id="rId2" imgW="3886200" imgH="5029200" progId="Acrobat.Document.DC">
                  <p:embed/>
                </p:oleObj>
              </mc:Choice>
              <mc:Fallback>
                <p:oleObj name="Acrobat Document" r:id="rId2" imgW="3886200" imgH="5029200" progId="Acrobat.Document.DC">
                  <p:embed/>
                  <p:pic>
                    <p:nvPicPr>
                      <p:cNvPr id="0" name=""/>
                      <p:cNvPicPr/>
                      <p:nvPr/>
                    </p:nvPicPr>
                    <p:blipFill>
                      <a:blip r:embed="rId3"/>
                      <a:stretch>
                        <a:fillRect/>
                      </a:stretch>
                    </p:blipFill>
                    <p:spPr>
                      <a:xfrm>
                        <a:off x="889000" y="875972"/>
                        <a:ext cx="4510341" cy="58370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405A4244-D579-640D-A897-AB9B72A2F14B}"/>
              </a:ext>
            </a:extLst>
          </p:cNvPr>
          <p:cNvSpPr txBox="1"/>
          <p:nvPr/>
        </p:nvSpPr>
        <p:spPr>
          <a:xfrm>
            <a:off x="6409267" y="1667933"/>
            <a:ext cx="3547533" cy="4247317"/>
          </a:xfrm>
          <a:prstGeom prst="rect">
            <a:avLst/>
          </a:prstGeom>
          <a:noFill/>
        </p:spPr>
        <p:txBody>
          <a:bodyPr wrap="square" rtlCol="0">
            <a:spAutoFit/>
          </a:bodyPr>
          <a:lstStyle/>
          <a:p>
            <a:r>
              <a:rPr lang="en-US" dirty="0"/>
              <a:t>We are in search of two UNB members that are interested in serving on the Tribunal Committee: Elder: (65+ years), and person at large, with option at least one person younger than 25 years of age. </a:t>
            </a:r>
          </a:p>
          <a:p>
            <a:endParaRPr lang="en-US" dirty="0"/>
          </a:p>
          <a:p>
            <a:r>
              <a:rPr lang="en-US" dirty="0"/>
              <a:t>To apply please contact Jamilyn Viviers: </a:t>
            </a:r>
          </a:p>
          <a:p>
            <a:r>
              <a:rPr lang="en-US" dirty="0">
                <a:hlinkClick r:id="rId4"/>
              </a:rPr>
              <a:t>gov.executive@uppernicola.com</a:t>
            </a:r>
            <a:endParaRPr lang="en-US" dirty="0"/>
          </a:p>
          <a:p>
            <a:endParaRPr lang="en-US" dirty="0"/>
          </a:p>
          <a:p>
            <a:r>
              <a:rPr lang="en-US" dirty="0"/>
              <a:t>250-350 3342</a:t>
            </a:r>
          </a:p>
          <a:p>
            <a:r>
              <a:rPr lang="en-US" dirty="0"/>
              <a:t>  </a:t>
            </a:r>
          </a:p>
          <a:p>
            <a:endParaRPr lang="en-US" dirty="0"/>
          </a:p>
        </p:txBody>
      </p:sp>
    </p:spTree>
    <p:extLst>
      <p:ext uri="{BB962C8B-B14F-4D97-AF65-F5344CB8AC3E}">
        <p14:creationId xmlns:p14="http://schemas.microsoft.com/office/powerpoint/2010/main" val="93293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A51A-BDAA-24EB-B34B-D2197E24D130}"/>
              </a:ext>
            </a:extLst>
          </p:cNvPr>
          <p:cNvSpPr>
            <a:spLocks noGrp="1"/>
          </p:cNvSpPr>
          <p:nvPr>
            <p:ph type="title"/>
          </p:nvPr>
        </p:nvSpPr>
        <p:spPr/>
        <p:txBody>
          <a:bodyPr>
            <a:normAutofit/>
          </a:bodyPr>
          <a:lstStyle/>
          <a:p>
            <a:r>
              <a:rPr lang="en-US" sz="4000" dirty="0"/>
              <a:t>Key Dates: Appointment or Announcement of Electoral Officer</a:t>
            </a:r>
          </a:p>
        </p:txBody>
      </p:sp>
      <p:sp>
        <p:nvSpPr>
          <p:cNvPr id="3" name="Content Placeholder 2">
            <a:extLst>
              <a:ext uri="{FF2B5EF4-FFF2-40B4-BE49-F238E27FC236}">
                <a16:creationId xmlns:a16="http://schemas.microsoft.com/office/drawing/2014/main" id="{3EA151FE-E037-82F6-8129-E1CF6359E728}"/>
              </a:ext>
            </a:extLst>
          </p:cNvPr>
          <p:cNvSpPr>
            <a:spLocks noGrp="1"/>
          </p:cNvSpPr>
          <p:nvPr>
            <p:ph idx="1"/>
          </p:nvPr>
        </p:nvSpPr>
        <p:spPr/>
        <p:txBody>
          <a:bodyPr>
            <a:normAutofit/>
          </a:bodyPr>
          <a:lstStyle/>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Part 4: Election Schedule &amp; Timelines</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On an Election year, at a GBM, the following will be appointed or announced:</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000" i="1" dirty="0">
                <a:effectLst/>
                <a:latin typeface="Calibri" panose="020F0502020204030204" pitchFamily="34" charset="0"/>
                <a:ea typeface="Times New Roman" panose="02020603050405020304" pitchFamily="18" charset="0"/>
              </a:rPr>
              <a:t>   </a:t>
            </a: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Electoral Officer and 3 Deputies on or before January 15 = November </a:t>
            </a:r>
            <a:r>
              <a:rPr lang="en-US" sz="2000" i="1" dirty="0">
                <a:latin typeface="Calibri" panose="020F0502020204030204" pitchFamily="34" charset="0"/>
                <a:ea typeface="Times New Roman" panose="02020603050405020304" pitchFamily="18" charset="0"/>
              </a:rPr>
              <a:t>26, 2025</a:t>
            </a:r>
            <a:r>
              <a:rPr lang="en-US" sz="2000" i="1" dirty="0">
                <a:effectLst/>
                <a:latin typeface="Calibri" panose="020F0502020204030204" pitchFamily="34" charset="0"/>
                <a:ea typeface="Times New Roman" panose="02020603050405020304" pitchFamily="18" charset="0"/>
              </a:rPr>
              <a:t> GBM --- NO GBM in December</a:t>
            </a:r>
          </a:p>
          <a:p>
            <a:pPr marL="342900" marR="0" lvl="0" indent="-342900">
              <a:spcBef>
                <a:spcPts val="0"/>
              </a:spcBef>
              <a:spcAft>
                <a:spcPts val="0"/>
              </a:spcAft>
              <a:buFont typeface="+mj-lt"/>
              <a:buAutoNum type="alphaLcParenR"/>
            </a:pPr>
            <a:endParaRPr lang="en-US" sz="2000" i="1" dirty="0">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2000" i="1" dirty="0">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000" i="1" dirty="0">
                <a:latin typeface="Calibri" panose="020F0502020204030204" pitchFamily="34" charset="0"/>
                <a:ea typeface="Calibri" panose="020F0502020204030204" pitchFamily="34" charset="0"/>
              </a:rPr>
              <a:t>UNB Administration will seek quotes  for individuals/ company to carry out Electoral Officer duties. </a:t>
            </a:r>
          </a:p>
          <a:p>
            <a:pPr marL="0" marR="0" lvl="0" indent="0">
              <a:spcBef>
                <a:spcPts val="0"/>
              </a:spcBef>
              <a:spcAft>
                <a:spcPts val="0"/>
              </a:spcAft>
              <a:buNone/>
            </a:pPr>
            <a:endParaRPr lang="en-US" sz="2000" i="1" dirty="0">
              <a:highlight>
                <a:srgbClr val="FFFF00"/>
              </a:highlight>
              <a:latin typeface="Calibri" panose="020F0502020204030204" pitchFamily="34" charset="0"/>
              <a:ea typeface="Calibri" panose="020F0502020204030204" pitchFamily="34" charset="0"/>
            </a:endParaRPr>
          </a:p>
          <a:p>
            <a:pPr marL="0" marR="0" lvl="0" indent="0">
              <a:spcBef>
                <a:spcPts val="0"/>
              </a:spcBef>
              <a:spcAft>
                <a:spcPts val="0"/>
              </a:spcAft>
              <a:buNone/>
            </a:pPr>
            <a:endParaRPr lang="en-US" sz="2000" i="1" dirty="0">
              <a:highlight>
                <a:srgbClr val="FFFF00"/>
              </a:highlight>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2000" i="1" dirty="0">
                <a:latin typeface="Calibri" panose="020F0502020204030204" pitchFamily="34" charset="0"/>
                <a:ea typeface="Calibri" panose="020F0502020204030204" pitchFamily="34" charset="0"/>
              </a:rPr>
              <a:t>A Call for Deputies will be posted in October 2025</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238068155"/>
      </p:ext>
    </p:extLst>
  </p:cSld>
  <p:clrMapOvr>
    <a:masterClrMapping/>
  </p:clrMapOvr>
  <mc:AlternateContent xmlns:mc="http://schemas.openxmlformats.org/markup-compatibility/2006" xmlns:p14="http://schemas.microsoft.com/office/powerpoint/2010/main">
    <mc:Choice Requires="p14">
      <p:transition spd="slow" p14:dur="2000" advTm="44474"/>
    </mc:Choice>
    <mc:Fallback xmlns="">
      <p:transition spd="slow" advTm="4447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A51A-BDAA-24EB-B34B-D2197E24D130}"/>
              </a:ext>
            </a:extLst>
          </p:cNvPr>
          <p:cNvSpPr>
            <a:spLocks noGrp="1"/>
          </p:cNvSpPr>
          <p:nvPr>
            <p:ph type="title"/>
          </p:nvPr>
        </p:nvSpPr>
        <p:spPr/>
        <p:txBody>
          <a:bodyPr>
            <a:normAutofit/>
          </a:bodyPr>
          <a:lstStyle/>
          <a:p>
            <a:r>
              <a:rPr lang="en-US" sz="4000" dirty="0"/>
              <a:t>Key Dates: Nomination Schedule</a:t>
            </a:r>
          </a:p>
        </p:txBody>
      </p:sp>
      <p:sp>
        <p:nvSpPr>
          <p:cNvPr id="3" name="Content Placeholder 2">
            <a:extLst>
              <a:ext uri="{FF2B5EF4-FFF2-40B4-BE49-F238E27FC236}">
                <a16:creationId xmlns:a16="http://schemas.microsoft.com/office/drawing/2014/main" id="{3EA151FE-E037-82F6-8129-E1CF6359E728}"/>
              </a:ext>
            </a:extLst>
          </p:cNvPr>
          <p:cNvSpPr>
            <a:spLocks noGrp="1"/>
          </p:cNvSpPr>
          <p:nvPr>
            <p:ph idx="1"/>
          </p:nvPr>
        </p:nvSpPr>
        <p:spPr/>
        <p:txBody>
          <a:bodyPr>
            <a:normAutofit/>
          </a:bodyPr>
          <a:lstStyle/>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Part 4: Election Schedule &amp; Timelines</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Nomination Schedule:</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On the last Thursday of January, the Electoral Officer shall post a Nomination Notice for those wanting to participate in elections, running for Chief </a:t>
            </a:r>
            <a:r>
              <a:rPr lang="en-US" sz="2000" i="1" dirty="0">
                <a:latin typeface="Calibri" panose="020F0502020204030204" pitchFamily="34" charset="0"/>
                <a:ea typeface="Times New Roman" panose="02020603050405020304" pitchFamily="18" charset="0"/>
              </a:rPr>
              <a:t>or</a:t>
            </a:r>
            <a:r>
              <a:rPr lang="en-US" sz="2000" i="1" dirty="0">
                <a:effectLst/>
                <a:latin typeface="Calibri" panose="020F0502020204030204" pitchFamily="34" charset="0"/>
                <a:ea typeface="Times New Roman" panose="02020603050405020304" pitchFamily="18" charset="0"/>
              </a:rPr>
              <a:t> Council. = January 29, 2026</a:t>
            </a:r>
          </a:p>
          <a:p>
            <a:pPr marL="0" marR="0" lvl="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Nomination Meeting shall be held on the second Thursday of February = February 12, 2026</a:t>
            </a:r>
            <a:endParaRPr lang="en-US" sz="2000" dirty="0">
              <a:effectLst/>
              <a:latin typeface="Calibri" panose="020F0502020204030204" pitchFamily="34" charset="0"/>
              <a:ea typeface="Calibri" panose="020F0502020204030204" pitchFamily="34" charset="0"/>
            </a:endParaRPr>
          </a:p>
          <a:p>
            <a:pPr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88444435"/>
      </p:ext>
    </p:extLst>
  </p:cSld>
  <p:clrMapOvr>
    <a:masterClrMapping/>
  </p:clrMapOvr>
  <mc:AlternateContent xmlns:mc="http://schemas.openxmlformats.org/markup-compatibility/2006" xmlns:p14="http://schemas.microsoft.com/office/powerpoint/2010/main">
    <mc:Choice Requires="p14">
      <p:transition spd="slow" p14:dur="2000" advTm="34146"/>
    </mc:Choice>
    <mc:Fallback xmlns="">
      <p:transition spd="slow" advTm="341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A51A-BDAA-24EB-B34B-D2197E24D130}"/>
              </a:ext>
            </a:extLst>
          </p:cNvPr>
          <p:cNvSpPr>
            <a:spLocks noGrp="1"/>
          </p:cNvSpPr>
          <p:nvPr>
            <p:ph type="title"/>
          </p:nvPr>
        </p:nvSpPr>
        <p:spPr/>
        <p:txBody>
          <a:bodyPr>
            <a:normAutofit/>
          </a:bodyPr>
          <a:lstStyle/>
          <a:p>
            <a:r>
              <a:rPr lang="en-US" sz="4000" dirty="0"/>
              <a:t>Key Dates: Post Nomination</a:t>
            </a:r>
          </a:p>
        </p:txBody>
      </p:sp>
      <p:sp>
        <p:nvSpPr>
          <p:cNvPr id="3" name="Content Placeholder 2">
            <a:extLst>
              <a:ext uri="{FF2B5EF4-FFF2-40B4-BE49-F238E27FC236}">
                <a16:creationId xmlns:a16="http://schemas.microsoft.com/office/drawing/2014/main" id="{3EA151FE-E037-82F6-8129-E1CF6359E728}"/>
              </a:ext>
            </a:extLst>
          </p:cNvPr>
          <p:cNvSpPr>
            <a:spLocks noGrp="1"/>
          </p:cNvSpPr>
          <p:nvPr>
            <p:ph idx="1"/>
          </p:nvPr>
        </p:nvSpPr>
        <p:spPr>
          <a:xfrm>
            <a:off x="838200" y="1535837"/>
            <a:ext cx="10515600" cy="4957038"/>
          </a:xfrm>
        </p:spPr>
        <p:txBody>
          <a:bodyPr>
            <a:normAutofit/>
          </a:bodyPr>
          <a:lstStyle/>
          <a:p>
            <a:pPr marL="0" marR="0" indent="0">
              <a:spcBef>
                <a:spcPts val="0"/>
              </a:spcBef>
              <a:spcAft>
                <a:spcPts val="0"/>
              </a:spcAft>
              <a:buNone/>
            </a:pPr>
            <a:r>
              <a:rPr lang="en-US" sz="2200" i="1" dirty="0">
                <a:effectLst/>
                <a:latin typeface="Calibri" panose="020F0502020204030204" pitchFamily="34" charset="0"/>
                <a:ea typeface="Calibri" panose="020F0502020204030204" pitchFamily="34" charset="0"/>
              </a:rPr>
              <a:t>Part 4: Election Schedule &amp; Timelines</a:t>
            </a:r>
            <a:endParaRPr lang="en-US" sz="22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200" dirty="0">
              <a:latin typeface="Calibri" panose="020F0502020204030204" pitchFamily="34" charset="0"/>
              <a:ea typeface="Calibri" panose="020F0502020204030204" pitchFamily="34" charset="0"/>
            </a:endParaRPr>
          </a:p>
          <a:p>
            <a:pPr lvl="0"/>
            <a:r>
              <a:rPr lang="en-CA" sz="2000" dirty="0"/>
              <a:t>Withdrawal, no less than 12 calendar days by 4:30 pm PST before opening of advance poll  = March 3, 2026</a:t>
            </a:r>
            <a:br>
              <a:rPr lang="en-CA" sz="2000" dirty="0"/>
            </a:br>
            <a:endParaRPr lang="en-CA" sz="2000" dirty="0"/>
          </a:p>
          <a:p>
            <a:pPr lvl="0"/>
            <a:r>
              <a:rPr lang="en-CA" sz="2000" dirty="0"/>
              <a:t>Candidate Notification, 3 calendar days from Nomination Mtg  = February 15, 2026</a:t>
            </a:r>
          </a:p>
          <a:p>
            <a:pPr lvl="0"/>
            <a:endParaRPr lang="en-CA" sz="2000" dirty="0"/>
          </a:p>
          <a:p>
            <a:pPr lvl="0"/>
            <a:r>
              <a:rPr lang="en-CA" sz="2000" dirty="0"/>
              <a:t>Candidates to submit Criminal Records Check within two weeks of nomination meeting by 12:00 noon = February 26, 2026</a:t>
            </a:r>
          </a:p>
          <a:p>
            <a:pPr lvl="0"/>
            <a:endParaRPr lang="en-CA" sz="2000" dirty="0"/>
          </a:p>
          <a:p>
            <a:pPr lvl="0"/>
            <a:r>
              <a:rPr lang="en-CA" sz="2000" dirty="0"/>
              <a:t>If required, Electoral Officer shall decide upon candidates’ eligibility, 2 weeks plus 1 day =  February 27, 2026</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07991192"/>
      </p:ext>
    </p:extLst>
  </p:cSld>
  <p:clrMapOvr>
    <a:masterClrMapping/>
  </p:clrMapOvr>
  <mc:AlternateContent xmlns:mc="http://schemas.openxmlformats.org/markup-compatibility/2006" xmlns:p14="http://schemas.microsoft.com/office/powerpoint/2010/main">
    <mc:Choice Requires="p14">
      <p:transition spd="slow" p14:dur="2000" advTm="84657"/>
    </mc:Choice>
    <mc:Fallback xmlns="">
      <p:transition spd="slow" advTm="8465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D3FD-94F7-5392-5BEB-44A6B54CCEF6}"/>
              </a:ext>
            </a:extLst>
          </p:cNvPr>
          <p:cNvSpPr>
            <a:spLocks noGrp="1"/>
          </p:cNvSpPr>
          <p:nvPr>
            <p:ph type="title"/>
          </p:nvPr>
        </p:nvSpPr>
        <p:spPr/>
        <p:txBody>
          <a:bodyPr>
            <a:normAutofit/>
          </a:bodyPr>
          <a:lstStyle/>
          <a:p>
            <a:r>
              <a:rPr lang="en-US" sz="4000" dirty="0"/>
              <a:t>Key Dates: Election Schedule</a:t>
            </a:r>
          </a:p>
        </p:txBody>
      </p:sp>
      <p:sp>
        <p:nvSpPr>
          <p:cNvPr id="3" name="Content Placeholder 2">
            <a:extLst>
              <a:ext uri="{FF2B5EF4-FFF2-40B4-BE49-F238E27FC236}">
                <a16:creationId xmlns:a16="http://schemas.microsoft.com/office/drawing/2014/main" id="{1282DF18-0597-2595-39BE-EAEAEB00DFE7}"/>
              </a:ext>
            </a:extLst>
          </p:cNvPr>
          <p:cNvSpPr>
            <a:spLocks noGrp="1"/>
          </p:cNvSpPr>
          <p:nvPr>
            <p:ph idx="1"/>
          </p:nvPr>
        </p:nvSpPr>
        <p:spPr/>
        <p:txBody>
          <a:bodyPr>
            <a:normAutofit/>
          </a:bodyPr>
          <a:lstStyle/>
          <a:p>
            <a:pPr marL="0" marR="0" indent="0">
              <a:spcBef>
                <a:spcPts val="0"/>
              </a:spcBef>
              <a:spcAft>
                <a:spcPts val="0"/>
              </a:spcAft>
              <a:buNone/>
            </a:pPr>
            <a:endParaRPr lang="en-US" sz="2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When an Election is to be held, the Electoral Officer shall:</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Post no later than 8 days following the end of the Nomination Meeting, an Election Notice = February </a:t>
            </a:r>
            <a:r>
              <a:rPr lang="en-US" sz="2000" i="1" dirty="0">
                <a:latin typeface="Calibri" panose="020F0502020204030204" pitchFamily="34" charset="0"/>
                <a:ea typeface="Times New Roman" panose="02020603050405020304" pitchFamily="18" charset="0"/>
              </a:rPr>
              <a:t>20</a:t>
            </a:r>
            <a:r>
              <a:rPr lang="en-US" sz="2000" i="1" dirty="0">
                <a:effectLst/>
                <a:latin typeface="Calibri" panose="020F0502020204030204" pitchFamily="34" charset="0"/>
                <a:ea typeface="Times New Roman" panose="02020603050405020304" pitchFamily="18" charset="0"/>
              </a:rPr>
              <a:t>, 2026</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Polls – In person and electronic voting shall be open from 8:00am to 8:00pm PDT</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Advance Poll shall be held on the Second Saturday of March = March 14, 2026</a:t>
            </a:r>
          </a:p>
          <a:p>
            <a:pPr marL="342900" marR="0" lvl="0" indent="-342900">
              <a:spcBef>
                <a:spcPts val="0"/>
              </a:spcBef>
              <a:spcAft>
                <a:spcPts val="0"/>
              </a:spcAft>
              <a:buFont typeface="+mj-lt"/>
              <a:buAutoNum type="alphaLcParenR"/>
            </a:pP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i="1" dirty="0">
                <a:effectLst/>
                <a:latin typeface="Calibri" panose="020F0502020204030204" pitchFamily="34" charset="0"/>
                <a:ea typeface="Times New Roman" panose="02020603050405020304" pitchFamily="18" charset="0"/>
              </a:rPr>
              <a:t>Election Day shall be held on the Third Saturday of March = March 21, 2026</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800" i="1" dirty="0">
                <a:effectLst/>
                <a:latin typeface="Calibri" panose="020F0502020204030204" pitchFamily="34" charset="0"/>
                <a:ea typeface="Calibri" panose="020F0502020204030204" pitchFamily="34" charset="0"/>
              </a:rPr>
              <a:t> </a:t>
            </a:r>
            <a:endParaRPr lang="en-US" sz="2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323246536"/>
      </p:ext>
    </p:extLst>
  </p:cSld>
  <p:clrMapOvr>
    <a:masterClrMapping/>
  </p:clrMapOvr>
  <mc:AlternateContent xmlns:mc="http://schemas.openxmlformats.org/markup-compatibility/2006" xmlns:p14="http://schemas.microsoft.com/office/powerpoint/2010/main">
    <mc:Choice Requires="p14">
      <p:transition spd="slow" p14:dur="2000" advTm="44736"/>
    </mc:Choice>
    <mc:Fallback xmlns="">
      <p:transition spd="slow" advTm="4473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D3FD-94F7-5392-5BEB-44A6B54CCEF6}"/>
              </a:ext>
            </a:extLst>
          </p:cNvPr>
          <p:cNvSpPr>
            <a:spLocks noGrp="1"/>
          </p:cNvSpPr>
          <p:nvPr>
            <p:ph type="title"/>
          </p:nvPr>
        </p:nvSpPr>
        <p:spPr/>
        <p:txBody>
          <a:bodyPr>
            <a:normAutofit/>
          </a:bodyPr>
          <a:lstStyle/>
          <a:p>
            <a:r>
              <a:rPr lang="en-US" sz="4000" dirty="0"/>
              <a:t>Key Dates: Election Schedule continued</a:t>
            </a:r>
          </a:p>
        </p:txBody>
      </p:sp>
      <p:sp>
        <p:nvSpPr>
          <p:cNvPr id="3" name="Content Placeholder 2">
            <a:extLst>
              <a:ext uri="{FF2B5EF4-FFF2-40B4-BE49-F238E27FC236}">
                <a16:creationId xmlns:a16="http://schemas.microsoft.com/office/drawing/2014/main" id="{1282DF18-0597-2595-39BE-EAEAEB00DFE7}"/>
              </a:ext>
            </a:extLst>
          </p:cNvPr>
          <p:cNvSpPr>
            <a:spLocks noGrp="1"/>
          </p:cNvSpPr>
          <p:nvPr>
            <p:ph idx="1"/>
          </p:nvPr>
        </p:nvSpPr>
        <p:spPr/>
        <p:txBody>
          <a:bodyPr>
            <a:normAutofit/>
          </a:bodyPr>
          <a:lstStyle/>
          <a:p>
            <a:pPr marL="0" marR="0" indent="0">
              <a:spcBef>
                <a:spcPts val="0"/>
              </a:spcBef>
              <a:spcAft>
                <a:spcPts val="0"/>
              </a:spcAft>
              <a:buNone/>
            </a:pPr>
            <a:endParaRPr lang="en-US" sz="2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800" i="1" dirty="0">
                <a:effectLst/>
                <a:latin typeface="Calibri" panose="020F0502020204030204" pitchFamily="34" charset="0"/>
                <a:ea typeface="Calibri" panose="020F0502020204030204" pitchFamily="34" charset="0"/>
              </a:rPr>
              <a:t> </a:t>
            </a:r>
            <a:r>
              <a:rPr lang="en-US" sz="2000" i="1" dirty="0">
                <a:effectLst/>
                <a:latin typeface="Calibri" panose="020F0502020204030204" pitchFamily="34" charset="0"/>
                <a:ea typeface="Calibri" panose="020F0502020204030204" pitchFamily="34" charset="0"/>
              </a:rPr>
              <a:t>Counting of Ballots:</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000" i="1" dirty="0">
                <a:effectLst/>
                <a:latin typeface="Calibri" panose="020F0502020204030204" pitchFamily="34" charset="0"/>
                <a:ea typeface="Calibri" panose="020F0502020204030204" pitchFamily="34" charset="0"/>
              </a:rPr>
              <a:t>Sunday at 9:00am immediately following the Election = March </a:t>
            </a:r>
            <a:r>
              <a:rPr lang="en-US" sz="2000" i="1" dirty="0">
                <a:latin typeface="Calibri" panose="020F0502020204030204" pitchFamily="34" charset="0"/>
                <a:ea typeface="Calibri" panose="020F0502020204030204" pitchFamily="34" charset="0"/>
              </a:rPr>
              <a:t>22</a:t>
            </a:r>
            <a:r>
              <a:rPr lang="en-US" sz="2000" i="1" dirty="0">
                <a:effectLst/>
                <a:latin typeface="Calibri" panose="020F0502020204030204" pitchFamily="34" charset="0"/>
                <a:ea typeface="Calibri" panose="020F0502020204030204" pitchFamily="34" charset="0"/>
              </a:rPr>
              <a:t>, 2026 </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000" i="1" dirty="0">
                <a:effectLst/>
                <a:latin typeface="Calibri" panose="020F0502020204030204" pitchFamily="34" charset="0"/>
                <a:ea typeface="Calibri" panose="020F0502020204030204" pitchFamily="34" charset="0"/>
              </a:rPr>
              <a:t>At a place to be determined by the Tribunal Committee and Electoral Officer. </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Public Declaration Day</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000" i="1" dirty="0">
                <a:effectLst/>
                <a:latin typeface="Calibri" panose="020F0502020204030204" pitchFamily="34" charset="0"/>
                <a:ea typeface="Calibri" panose="020F0502020204030204" pitchFamily="34" charset="0"/>
              </a:rPr>
              <a:t>The Electoral Officer shall within one day of the counting of Ballots, post on all public buildings and in other conspicuous places within the reservation where there are residences the Election Results.</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i="1" dirty="0">
                <a:effectLst/>
                <a:latin typeface="Calibri" panose="020F0502020204030204" pitchFamily="34" charset="0"/>
                <a:ea typeface="Calibri" panose="020F0502020204030204" pitchFamily="34" charset="0"/>
              </a:rPr>
              <a:t>Appeals:</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000" i="1" dirty="0">
                <a:effectLst/>
                <a:latin typeface="Calibri" panose="020F0502020204030204" pitchFamily="34" charset="0"/>
                <a:ea typeface="Calibri" panose="020F0502020204030204" pitchFamily="34" charset="0"/>
              </a:rPr>
              <a:t>An appeal must be submitted within 48 hours. = No Later than March 24, 2026 10</a:t>
            </a:r>
            <a:r>
              <a:rPr lang="en-US" sz="2000" i="1" dirty="0">
                <a:latin typeface="Calibri" panose="020F0502020204030204" pitchFamily="34" charset="0"/>
                <a:ea typeface="Calibri" panose="020F0502020204030204" pitchFamily="34" charset="0"/>
              </a:rPr>
              <a:t> AM</a:t>
            </a:r>
            <a:r>
              <a:rPr lang="en-US" sz="2000" i="1" dirty="0">
                <a:effectLst/>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576564569"/>
      </p:ext>
    </p:extLst>
  </p:cSld>
  <p:clrMapOvr>
    <a:masterClrMapping/>
  </p:clrMapOvr>
  <mc:AlternateContent xmlns:mc="http://schemas.openxmlformats.org/markup-compatibility/2006" xmlns:p14="http://schemas.microsoft.com/office/powerpoint/2010/main">
    <mc:Choice Requires="p14">
      <p:transition spd="slow" p14:dur="2000" advTm="51946"/>
    </mc:Choice>
    <mc:Fallback xmlns="">
      <p:transition spd="slow" advTm="5194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1243</Words>
  <Application>Microsoft Office PowerPoint</Application>
  <PresentationFormat>Widescreen</PresentationFormat>
  <Paragraphs>180</Paragraphs>
  <Slides>14</Slides>
  <Notes>2</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Calibri Light</vt:lpstr>
      <vt:lpstr>Office Theme</vt:lpstr>
      <vt:lpstr>Office Theme</vt:lpstr>
      <vt:lpstr>Acrobat Document</vt:lpstr>
      <vt:lpstr>Chief and Council  Election 2026</vt:lpstr>
      <vt:lpstr>Election process timeline As per UNB Custom Election Regulations: Part 4: Election Schedule &amp; Timelines </vt:lpstr>
      <vt:lpstr>Key Dates: Appointment or Announcement of Tribunal Committee</vt:lpstr>
      <vt:lpstr>Tribunal Committee Vacancies</vt:lpstr>
      <vt:lpstr>Key Dates: Appointment or Announcement of Electoral Officer</vt:lpstr>
      <vt:lpstr>Key Dates: Nomination Schedule</vt:lpstr>
      <vt:lpstr>Key Dates: Post Nomination</vt:lpstr>
      <vt:lpstr>Key Dates: Election Schedule</vt:lpstr>
      <vt:lpstr>Key Dates: Election Schedule continued</vt:lpstr>
      <vt:lpstr>Amendments to the Custom Election Regulations, February 3, 2020 </vt:lpstr>
      <vt:lpstr>Amendments to the Custom Election Regulations, February 3, 2020 </vt:lpstr>
      <vt:lpstr>Amendments to the Custom Election Regulations, February 3, 2020 </vt:lpstr>
      <vt:lpstr>Scenarios for amendments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Boston</dc:creator>
  <cp:lastModifiedBy>Keelie Trainor</cp:lastModifiedBy>
  <cp:revision>6</cp:revision>
  <dcterms:created xsi:type="dcterms:W3CDTF">2022-09-12T20:24:09Z</dcterms:created>
  <dcterms:modified xsi:type="dcterms:W3CDTF">2025-02-28T21:42:29Z</dcterms:modified>
</cp:coreProperties>
</file>